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vml" ContentType="application/vnd.openxmlformats-officedocument.vmlDrawi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embeddings/oleObject1.bin" ContentType="application/vnd.openxmlformats-officedocument.oleObject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embeddings/oleObject2.bin" ContentType="application/vnd.openxmlformats-officedocument.oleObject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0"/>
  </p:notesMasterIdLst>
  <p:sldIdLst>
    <p:sldId id="256" r:id="rId2"/>
    <p:sldId id="327" r:id="rId3"/>
    <p:sldId id="382" r:id="rId4"/>
    <p:sldId id="395" r:id="rId5"/>
    <p:sldId id="380" r:id="rId6"/>
    <p:sldId id="381" r:id="rId7"/>
    <p:sldId id="383" r:id="rId8"/>
    <p:sldId id="384" r:id="rId9"/>
    <p:sldId id="386" r:id="rId10"/>
    <p:sldId id="390" r:id="rId11"/>
    <p:sldId id="385" r:id="rId12"/>
    <p:sldId id="391" r:id="rId13"/>
    <p:sldId id="392" r:id="rId14"/>
    <p:sldId id="393" r:id="rId15"/>
    <p:sldId id="394" r:id="rId16"/>
    <p:sldId id="328" r:id="rId17"/>
    <p:sldId id="368" r:id="rId18"/>
    <p:sldId id="330" r:id="rId19"/>
    <p:sldId id="331" r:id="rId20"/>
    <p:sldId id="345" r:id="rId21"/>
    <p:sldId id="332" r:id="rId22"/>
    <p:sldId id="347" r:id="rId23"/>
    <p:sldId id="348" r:id="rId24"/>
    <p:sldId id="379" r:id="rId25"/>
    <p:sldId id="396" r:id="rId26"/>
    <p:sldId id="397" r:id="rId27"/>
    <p:sldId id="353" r:id="rId28"/>
    <p:sldId id="354" r:id="rId29"/>
    <p:sldId id="372" r:id="rId30"/>
    <p:sldId id="356" r:id="rId31"/>
    <p:sldId id="365" r:id="rId32"/>
    <p:sldId id="334" r:id="rId33"/>
    <p:sldId id="349" r:id="rId34"/>
    <p:sldId id="352" r:id="rId35"/>
    <p:sldId id="375" r:id="rId36"/>
    <p:sldId id="376" r:id="rId37"/>
    <p:sldId id="350" r:id="rId38"/>
    <p:sldId id="371" r:id="rId39"/>
    <p:sldId id="366" r:id="rId40"/>
    <p:sldId id="399" r:id="rId41"/>
    <p:sldId id="400" r:id="rId42"/>
    <p:sldId id="398" r:id="rId43"/>
    <p:sldId id="402" r:id="rId44"/>
    <p:sldId id="336" r:id="rId45"/>
    <p:sldId id="341" r:id="rId46"/>
    <p:sldId id="358" r:id="rId47"/>
    <p:sldId id="373" r:id="rId48"/>
    <p:sldId id="374" r:id="rId49"/>
    <p:sldId id="351" r:id="rId50"/>
    <p:sldId id="360" r:id="rId51"/>
    <p:sldId id="367" r:id="rId52"/>
    <p:sldId id="361" r:id="rId53"/>
    <p:sldId id="362" r:id="rId54"/>
    <p:sldId id="343" r:id="rId55"/>
    <p:sldId id="369" r:id="rId56"/>
    <p:sldId id="378" r:id="rId57"/>
    <p:sldId id="363" r:id="rId58"/>
    <p:sldId id="321" r:id="rId5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94" d="100"/>
          <a:sy n="94" d="100"/>
        </p:scale>
        <p:origin x="-1928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viewProps" Target="viewProps.xml"/><Relationship Id="rId64" Type="http://schemas.openxmlformats.org/officeDocument/2006/relationships/theme" Target="theme/theme1.xml"/><Relationship Id="rId65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notesMaster" Target="notesMasters/notesMaster1.xml"/><Relationship Id="rId61" Type="http://schemas.openxmlformats.org/officeDocument/2006/relationships/printerSettings" Target="printerSettings/printerSettings1.bin"/><Relationship Id="rId62" Type="http://schemas.openxmlformats.org/officeDocument/2006/relationships/presProps" Target="pres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Calisto MT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Calisto MT"/>
              </a:defRPr>
            </a:lvl1pPr>
          </a:lstStyle>
          <a:p>
            <a:fld id="{7307762F-A706-E543-A832-3C298AA3103F}" type="datetimeFigureOut">
              <a:rPr lang="en-US" smtClean="0"/>
              <a:pPr/>
              <a:t>11/21/14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Calisto MT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Calisto MT"/>
              </a:defRPr>
            </a:lvl1pPr>
          </a:lstStyle>
          <a:p>
            <a:fld id="{BC39F3E1-B436-EB4D-8332-DAA0486A7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40965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Calisto M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Calisto M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Calisto M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Calisto M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Calisto M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031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AE27E39-5048-7749-9618-57E0FD7F4F18}" type="slidenum">
              <a:rPr lang="en-US"/>
              <a:pPr/>
              <a:t>10</a:t>
            </a:fld>
            <a:endParaRPr lang="en-US"/>
          </a:p>
        </p:txBody>
      </p:sp>
      <p:sp>
        <p:nvSpPr>
          <p:cNvPr id="3317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317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031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60A23B9-9F31-7646-A408-DA56A8D5D819}" type="slidenum">
              <a:rPr lang="en-US"/>
              <a:pPr/>
              <a:t>12</a:t>
            </a:fld>
            <a:endParaRPr lang="en-US"/>
          </a:p>
        </p:txBody>
      </p:sp>
      <p:sp>
        <p:nvSpPr>
          <p:cNvPr id="3399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399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031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AB95306-8D49-064B-98EA-30CD45FC4966}" type="slidenum">
              <a:rPr lang="en-US"/>
              <a:pPr/>
              <a:t>13</a:t>
            </a:fld>
            <a:endParaRPr lang="en-US"/>
          </a:p>
        </p:txBody>
      </p:sp>
      <p:sp>
        <p:nvSpPr>
          <p:cNvPr id="3860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860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031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0F07E24-D4CC-7941-90A5-42C03157F623}" type="slidenum">
              <a:rPr lang="en-US"/>
              <a:pPr/>
              <a:t>14</a:t>
            </a:fld>
            <a:endParaRPr lang="en-US"/>
          </a:p>
        </p:txBody>
      </p:sp>
      <p:sp>
        <p:nvSpPr>
          <p:cNvPr id="3532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532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031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F95CE05-050D-6843-828D-9EE9871FEFAB}" type="slidenum">
              <a:rPr lang="en-US"/>
              <a:pPr/>
              <a:t>15</a:t>
            </a:fld>
            <a:endParaRPr lang="en-US"/>
          </a:p>
        </p:txBody>
      </p:sp>
      <p:sp>
        <p:nvSpPr>
          <p:cNvPr id="3348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348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X.901 defines: access, location, migration, replication, concurrency, scalability, performance, failure</a:t>
            </a:r>
          </a:p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EE41617-CD98-C34E-9CA3-DD6F7E100CC6}" type="slidenum">
              <a:rPr lang="en-US"/>
              <a:pPr/>
              <a:t>20</a:t>
            </a:fld>
            <a:endParaRPr lang="en-US"/>
          </a:p>
        </p:txBody>
      </p:sp>
      <p:sp>
        <p:nvSpPr>
          <p:cNvPr id="2560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4588" y="693738"/>
            <a:ext cx="4567237" cy="3427412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560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1" y="4342535"/>
            <a:ext cx="5485279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>
                <a:cs typeface="+mn-cs"/>
              </a:rPr>
              <a:t>API Publisher may actually be purely inside the firewall – if publishing is an internal-only process.</a:t>
            </a:r>
          </a:p>
          <a:p>
            <a:pPr eaLnBrk="1" hangingPunct="1">
              <a:defRPr/>
            </a:pPr>
            <a:r>
              <a:rPr lang="en-US" dirty="0" smtClean="0">
                <a:cs typeface="+mn-cs"/>
              </a:rPr>
              <a:t>“Load Balancer” can be WSO2 Load Balancer or some other one.</a:t>
            </a:r>
          </a:p>
          <a:p>
            <a:pPr eaLnBrk="1" hangingPunct="1">
              <a:defRPr/>
            </a:pPr>
            <a:endParaRPr lang="en-US" dirty="0" smtClean="0">
              <a:cs typeface="+mn-cs"/>
            </a:endParaRPr>
          </a:p>
          <a:p>
            <a:pPr eaLnBrk="1" hangingPunct="1">
              <a:defRPr/>
            </a:pPr>
            <a:r>
              <a:rPr lang="en-US" dirty="0" smtClean="0">
                <a:cs typeface="+mn-cs"/>
              </a:rPr>
              <a:t>This picture does not show how all activity events are pushed into BAM for analysis, analytics and visualization (using Cassandra and </a:t>
            </a:r>
            <a:r>
              <a:rPr lang="en-US" dirty="0" err="1" smtClean="0">
                <a:cs typeface="+mn-cs"/>
              </a:rPr>
              <a:t>Hadoop</a:t>
            </a:r>
            <a:r>
              <a:rPr lang="en-US" dirty="0" smtClean="0">
                <a:cs typeface="+mn-cs"/>
              </a:rPr>
              <a:t>).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11/21/14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6445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11/21/14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4108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11/21/14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1851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11/21/14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9360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11/21/14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9059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11/21/14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7781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11/21/14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0298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11/21/14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1903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11/21/14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7589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11/21/14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4192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11/21/14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0105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hyperlink" Target="http://creativecommons.org/licenses/by-sa/3.0/" TargetMode="External"/><Relationship Id="rId14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TextBox 9"/>
          <p:cNvSpPr txBox="1">
            <a:spLocks noChangeArrowheads="1"/>
          </p:cNvSpPr>
          <p:nvPr userDrawn="1"/>
        </p:nvSpPr>
        <p:spPr bwMode="auto">
          <a:xfrm>
            <a:off x="1817688" y="8837613"/>
            <a:ext cx="7504353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algn="l" eaLnBrk="1" hangingPunct="1">
              <a:defRPr/>
            </a:pPr>
            <a:r>
              <a:rPr lang="en-US" sz="1200" dirty="0" smtClean="0"/>
              <a:t>© Paul Fremantle 2012.  Portions © Jeremy Gibbons 2010, © WSO2 2005-2012 used with permission of the author(s).</a:t>
            </a:r>
          </a:p>
          <a:p>
            <a:pPr algn="l" eaLnBrk="1" hangingPunct="1">
              <a:defRPr/>
            </a:pPr>
            <a:r>
              <a:rPr lang="en-US" sz="1200" dirty="0" smtClean="0"/>
              <a:t>Licensed under the Creative Commons 3.0 BY-SA (Attribution-</a:t>
            </a:r>
            <a:r>
              <a:rPr lang="en-US" sz="1200" dirty="0" err="1" smtClean="0"/>
              <a:t>Sharealike</a:t>
            </a:r>
            <a:r>
              <a:rPr lang="en-US" sz="1200" dirty="0" smtClean="0"/>
              <a:t>) license.</a:t>
            </a:r>
          </a:p>
          <a:p>
            <a:pPr algn="l" eaLnBrk="1" hangingPunct="1">
              <a:defRPr/>
            </a:pPr>
            <a:r>
              <a:rPr lang="en-US" sz="1200" dirty="0" smtClean="0"/>
              <a:t>See </a:t>
            </a:r>
            <a:r>
              <a:rPr lang="en-US" sz="1200" dirty="0" smtClean="0">
                <a:hlinkClick r:id="rId13"/>
              </a:rPr>
              <a:t>http://creativecommons.org/licenses/by-sa/3.0/</a:t>
            </a:r>
            <a:r>
              <a:rPr lang="en-US" sz="1200" dirty="0" smtClean="0"/>
              <a:t> </a:t>
            </a:r>
          </a:p>
          <a:p>
            <a:pPr algn="l" eaLnBrk="1" hangingPunct="1">
              <a:defRPr/>
            </a:pPr>
            <a:endParaRPr lang="en-US" sz="1200" dirty="0" smtClean="0"/>
          </a:p>
        </p:txBody>
      </p:sp>
      <p:pic>
        <p:nvPicPr>
          <p:cNvPr id="11" name="Picture 2"/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363" y="8909050"/>
            <a:ext cx="1012825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/>
          <p:cNvSpPr txBox="1">
            <a:spLocks noChangeArrowheads="1"/>
          </p:cNvSpPr>
          <p:nvPr userDrawn="1"/>
        </p:nvSpPr>
        <p:spPr bwMode="auto">
          <a:xfrm>
            <a:off x="1970088" y="8990013"/>
            <a:ext cx="7504353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algn="l" eaLnBrk="1" hangingPunct="1">
              <a:defRPr/>
            </a:pPr>
            <a:r>
              <a:rPr lang="en-US" sz="1200" dirty="0" smtClean="0"/>
              <a:t>© Paul Fremantle 2012.  Portions © Jeremy Gibbons 2010, © WSO2 2005-2012 used with permission of the author(s).</a:t>
            </a:r>
          </a:p>
          <a:p>
            <a:pPr algn="l" eaLnBrk="1" hangingPunct="1">
              <a:defRPr/>
            </a:pPr>
            <a:r>
              <a:rPr lang="en-US" sz="1200" dirty="0" smtClean="0"/>
              <a:t>Licensed under the Creative Commons 3.0 BY-SA (Attribution-</a:t>
            </a:r>
            <a:r>
              <a:rPr lang="en-US" sz="1200" dirty="0" err="1" smtClean="0"/>
              <a:t>Sharealike</a:t>
            </a:r>
            <a:r>
              <a:rPr lang="en-US" sz="1200" dirty="0" smtClean="0"/>
              <a:t>) license.</a:t>
            </a:r>
          </a:p>
          <a:p>
            <a:pPr algn="l" eaLnBrk="1" hangingPunct="1">
              <a:defRPr/>
            </a:pPr>
            <a:r>
              <a:rPr lang="en-US" sz="1200" dirty="0" smtClean="0"/>
              <a:t>See </a:t>
            </a:r>
            <a:r>
              <a:rPr lang="en-US" sz="1200" dirty="0" smtClean="0">
                <a:hlinkClick r:id="rId13"/>
              </a:rPr>
              <a:t>http://creativecommons.org/licenses/by-sa/3.0/</a:t>
            </a:r>
            <a:r>
              <a:rPr lang="en-US" sz="1200" dirty="0" smtClean="0"/>
              <a:t> </a:t>
            </a:r>
          </a:p>
          <a:p>
            <a:pPr algn="l" eaLnBrk="1" hangingPunct="1">
              <a:defRPr/>
            </a:pPr>
            <a:endParaRPr lang="en-US" sz="1200" dirty="0" smtClean="0"/>
          </a:p>
        </p:txBody>
      </p:sp>
      <p:pic>
        <p:nvPicPr>
          <p:cNvPr id="13" name="Picture 2"/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763" y="9061450"/>
            <a:ext cx="1012825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/>
          <p:cNvSpPr txBox="1">
            <a:spLocks noChangeArrowheads="1"/>
          </p:cNvSpPr>
          <p:nvPr userDrawn="1"/>
        </p:nvSpPr>
        <p:spPr bwMode="auto">
          <a:xfrm>
            <a:off x="2122488" y="9142413"/>
            <a:ext cx="7504353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algn="l" eaLnBrk="1" hangingPunct="1">
              <a:defRPr/>
            </a:pPr>
            <a:r>
              <a:rPr lang="en-US" sz="1200" dirty="0" smtClean="0"/>
              <a:t>© Paul Fremantle 2012.  Portions © Jeremy Gibbons 2010, © WSO2 2005-2012 used with permission of the author(s).</a:t>
            </a:r>
          </a:p>
          <a:p>
            <a:pPr algn="l" eaLnBrk="1" hangingPunct="1">
              <a:defRPr/>
            </a:pPr>
            <a:r>
              <a:rPr lang="en-US" sz="1200" dirty="0" smtClean="0"/>
              <a:t>Licensed under the Creative Commons 3.0 BY-SA (Attribution-</a:t>
            </a:r>
            <a:r>
              <a:rPr lang="en-US" sz="1200" dirty="0" err="1" smtClean="0"/>
              <a:t>Sharealike</a:t>
            </a:r>
            <a:r>
              <a:rPr lang="en-US" sz="1200" dirty="0" smtClean="0"/>
              <a:t>) license.</a:t>
            </a:r>
          </a:p>
          <a:p>
            <a:pPr algn="l" eaLnBrk="1" hangingPunct="1">
              <a:defRPr/>
            </a:pPr>
            <a:r>
              <a:rPr lang="en-US" sz="1200" dirty="0" smtClean="0"/>
              <a:t>See </a:t>
            </a:r>
            <a:r>
              <a:rPr lang="en-US" sz="1200" dirty="0" smtClean="0">
                <a:hlinkClick r:id="rId13"/>
              </a:rPr>
              <a:t>http://creativecommons.org/licenses/by-sa/3.0/</a:t>
            </a:r>
            <a:r>
              <a:rPr lang="en-US" sz="1200" dirty="0" smtClean="0"/>
              <a:t> </a:t>
            </a:r>
          </a:p>
          <a:p>
            <a:pPr algn="l" eaLnBrk="1" hangingPunct="1">
              <a:defRPr/>
            </a:pPr>
            <a:endParaRPr lang="en-US" sz="1200" dirty="0" smtClean="0"/>
          </a:p>
        </p:txBody>
      </p:sp>
      <p:pic>
        <p:nvPicPr>
          <p:cNvPr id="15" name="Picture 2"/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163" y="9213850"/>
            <a:ext cx="1012825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15"/>
          <p:cNvSpPr txBox="1">
            <a:spLocks noChangeArrowheads="1"/>
          </p:cNvSpPr>
          <p:nvPr userDrawn="1"/>
        </p:nvSpPr>
        <p:spPr bwMode="auto">
          <a:xfrm>
            <a:off x="2274888" y="9294813"/>
            <a:ext cx="7504353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algn="l" eaLnBrk="1" hangingPunct="1">
              <a:defRPr/>
            </a:pPr>
            <a:r>
              <a:rPr lang="en-US" sz="1200" dirty="0" smtClean="0"/>
              <a:t>© Paul Fremantle 2012.  Portions © Jeremy Gibbons 2010, © WSO2 2005-2012 used with permission of the author(s).</a:t>
            </a:r>
          </a:p>
          <a:p>
            <a:pPr algn="l" eaLnBrk="1" hangingPunct="1">
              <a:defRPr/>
            </a:pPr>
            <a:r>
              <a:rPr lang="en-US" sz="1200" dirty="0" smtClean="0"/>
              <a:t>Licensed under the Creative Commons 3.0 BY-SA (Attribution-</a:t>
            </a:r>
            <a:r>
              <a:rPr lang="en-US" sz="1200" dirty="0" err="1" smtClean="0"/>
              <a:t>Sharealike</a:t>
            </a:r>
            <a:r>
              <a:rPr lang="en-US" sz="1200" dirty="0" smtClean="0"/>
              <a:t>) license.</a:t>
            </a:r>
          </a:p>
          <a:p>
            <a:pPr algn="l" eaLnBrk="1" hangingPunct="1">
              <a:defRPr/>
            </a:pPr>
            <a:r>
              <a:rPr lang="en-US" sz="1200" dirty="0" smtClean="0"/>
              <a:t>See </a:t>
            </a:r>
            <a:r>
              <a:rPr lang="en-US" sz="1200" dirty="0" smtClean="0">
                <a:hlinkClick r:id="rId13"/>
              </a:rPr>
              <a:t>http://creativecommons.org/licenses/by-sa/3.0/</a:t>
            </a:r>
            <a:r>
              <a:rPr lang="en-US" sz="1200" dirty="0" smtClean="0"/>
              <a:t> </a:t>
            </a:r>
          </a:p>
          <a:p>
            <a:pPr algn="l" eaLnBrk="1" hangingPunct="1">
              <a:defRPr/>
            </a:pPr>
            <a:endParaRPr lang="en-US" sz="1200" dirty="0" smtClean="0"/>
          </a:p>
        </p:txBody>
      </p:sp>
      <p:pic>
        <p:nvPicPr>
          <p:cNvPr id="17" name="Picture 2"/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8563" y="9366250"/>
            <a:ext cx="1012825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TextBox 17"/>
          <p:cNvSpPr txBox="1">
            <a:spLocks noChangeArrowheads="1"/>
          </p:cNvSpPr>
          <p:nvPr userDrawn="1"/>
        </p:nvSpPr>
        <p:spPr bwMode="auto">
          <a:xfrm>
            <a:off x="2427288" y="9447213"/>
            <a:ext cx="7504353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algn="l" eaLnBrk="1" hangingPunct="1">
              <a:defRPr/>
            </a:pPr>
            <a:r>
              <a:rPr lang="en-US" sz="1200" dirty="0" smtClean="0"/>
              <a:t>© Paul Fremantle 2012.  Portions © Jeremy Gibbons 2010, © WSO2 2005-2012 used with permission of the author(s).</a:t>
            </a:r>
          </a:p>
          <a:p>
            <a:pPr algn="l" eaLnBrk="1" hangingPunct="1">
              <a:defRPr/>
            </a:pPr>
            <a:r>
              <a:rPr lang="en-US" sz="1200" dirty="0" smtClean="0"/>
              <a:t>Licensed under the Creative Commons 3.0 BY-SA (Attribution-</a:t>
            </a:r>
            <a:r>
              <a:rPr lang="en-US" sz="1200" dirty="0" err="1" smtClean="0"/>
              <a:t>Sharealike</a:t>
            </a:r>
            <a:r>
              <a:rPr lang="en-US" sz="1200" dirty="0" smtClean="0"/>
              <a:t>) license.</a:t>
            </a:r>
          </a:p>
          <a:p>
            <a:pPr algn="l" eaLnBrk="1" hangingPunct="1">
              <a:defRPr/>
            </a:pPr>
            <a:r>
              <a:rPr lang="en-US" sz="1200" dirty="0" smtClean="0"/>
              <a:t>See </a:t>
            </a:r>
            <a:r>
              <a:rPr lang="en-US" sz="1200" dirty="0" smtClean="0">
                <a:hlinkClick r:id="rId13"/>
              </a:rPr>
              <a:t>http://creativecommons.org/licenses/by-sa/3.0/</a:t>
            </a:r>
            <a:r>
              <a:rPr lang="en-US" sz="1200" dirty="0" smtClean="0"/>
              <a:t> </a:t>
            </a:r>
          </a:p>
          <a:p>
            <a:pPr algn="l" eaLnBrk="1" hangingPunct="1">
              <a:defRPr/>
            </a:pPr>
            <a:endParaRPr lang="en-US" sz="1200" dirty="0" smtClean="0"/>
          </a:p>
        </p:txBody>
      </p:sp>
      <p:sp>
        <p:nvSpPr>
          <p:cNvPr id="19" name="TextBox 18"/>
          <p:cNvSpPr txBox="1">
            <a:spLocks noChangeArrowheads="1"/>
          </p:cNvSpPr>
          <p:nvPr userDrawn="1"/>
        </p:nvSpPr>
        <p:spPr bwMode="auto">
          <a:xfrm>
            <a:off x="2579688" y="9599613"/>
            <a:ext cx="7504353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algn="l" eaLnBrk="1" hangingPunct="1">
              <a:defRPr/>
            </a:pPr>
            <a:r>
              <a:rPr lang="en-US" sz="1200" dirty="0" smtClean="0"/>
              <a:t>© Paul Fremantle 2012.  Portions © Jeremy Gibbons 2010, © WSO2 2005-2012 used with permission of the author(s).</a:t>
            </a:r>
          </a:p>
          <a:p>
            <a:pPr algn="l" eaLnBrk="1" hangingPunct="1">
              <a:defRPr/>
            </a:pPr>
            <a:r>
              <a:rPr lang="en-US" sz="1200" dirty="0" smtClean="0"/>
              <a:t>Licensed under the Creative Commons 3.0 BY-SA (Attribution-</a:t>
            </a:r>
            <a:r>
              <a:rPr lang="en-US" sz="1200" dirty="0" err="1" smtClean="0"/>
              <a:t>Sharealike</a:t>
            </a:r>
            <a:r>
              <a:rPr lang="en-US" sz="1200" dirty="0" smtClean="0"/>
              <a:t>) license.</a:t>
            </a:r>
          </a:p>
          <a:p>
            <a:pPr algn="l" eaLnBrk="1" hangingPunct="1">
              <a:defRPr/>
            </a:pPr>
            <a:r>
              <a:rPr lang="en-US" sz="1200" dirty="0" smtClean="0"/>
              <a:t>See </a:t>
            </a:r>
            <a:r>
              <a:rPr lang="en-US" sz="1200" dirty="0" smtClean="0">
                <a:hlinkClick r:id="rId13"/>
              </a:rPr>
              <a:t>http://creativecommons.org/licenses/by-sa/3.0/</a:t>
            </a:r>
            <a:r>
              <a:rPr lang="en-US" sz="1200" dirty="0" smtClean="0"/>
              <a:t> </a:t>
            </a:r>
          </a:p>
          <a:p>
            <a:pPr algn="l" eaLnBrk="1" hangingPunct="1">
              <a:defRPr/>
            </a:pPr>
            <a:endParaRPr lang="en-US" sz="1200" dirty="0" smtClean="0"/>
          </a:p>
        </p:txBody>
      </p:sp>
      <p:sp>
        <p:nvSpPr>
          <p:cNvPr id="20" name="TextBox 19"/>
          <p:cNvSpPr txBox="1">
            <a:spLocks noChangeArrowheads="1"/>
          </p:cNvSpPr>
          <p:nvPr userDrawn="1"/>
        </p:nvSpPr>
        <p:spPr bwMode="auto">
          <a:xfrm>
            <a:off x="2732088" y="9752013"/>
            <a:ext cx="7504353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algn="l" eaLnBrk="1" hangingPunct="1">
              <a:defRPr/>
            </a:pPr>
            <a:r>
              <a:rPr lang="en-US" sz="1200" dirty="0" smtClean="0"/>
              <a:t>© Paul Fremantle 2012.  Portions © Jeremy Gibbons 2010, © WSO2 2005-2012 used with permission of the author(s).</a:t>
            </a:r>
          </a:p>
          <a:p>
            <a:pPr algn="l" eaLnBrk="1" hangingPunct="1">
              <a:defRPr/>
            </a:pPr>
            <a:r>
              <a:rPr lang="en-US" sz="1200" dirty="0" smtClean="0"/>
              <a:t>Licensed under the Creative Commons 3.0 BY-SA (Attribution-</a:t>
            </a:r>
            <a:r>
              <a:rPr lang="en-US" sz="1200" dirty="0" err="1" smtClean="0"/>
              <a:t>Sharealike</a:t>
            </a:r>
            <a:r>
              <a:rPr lang="en-US" sz="1200" dirty="0" smtClean="0"/>
              <a:t>) license.</a:t>
            </a:r>
          </a:p>
          <a:p>
            <a:pPr algn="l" eaLnBrk="1" hangingPunct="1">
              <a:defRPr/>
            </a:pPr>
            <a:r>
              <a:rPr lang="en-US" sz="1200" dirty="0" smtClean="0"/>
              <a:t>See </a:t>
            </a:r>
            <a:r>
              <a:rPr lang="en-US" sz="1200" dirty="0" smtClean="0">
                <a:hlinkClick r:id="rId13"/>
              </a:rPr>
              <a:t>http://creativecommons.org/licenses/by-sa/3.0/</a:t>
            </a:r>
            <a:r>
              <a:rPr lang="en-US" sz="1200" dirty="0" smtClean="0"/>
              <a:t> </a:t>
            </a:r>
          </a:p>
          <a:p>
            <a:pPr algn="l" eaLnBrk="1" hangingPunct="1">
              <a:defRPr/>
            </a:pPr>
            <a:endParaRPr lang="en-US" sz="1200" dirty="0" smtClean="0"/>
          </a:p>
        </p:txBody>
      </p:sp>
      <p:sp>
        <p:nvSpPr>
          <p:cNvPr id="21" name="TextBox 20"/>
          <p:cNvSpPr txBox="1">
            <a:spLocks noChangeArrowheads="1"/>
          </p:cNvSpPr>
          <p:nvPr userDrawn="1"/>
        </p:nvSpPr>
        <p:spPr bwMode="auto">
          <a:xfrm>
            <a:off x="1046163" y="6092834"/>
            <a:ext cx="6327373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286000" algn="l" defTabSz="457200" rtl="0" eaLnBrk="1" latinLnBrk="0" hangingPunct="1"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743200" algn="l" defTabSz="457200" rtl="0" eaLnBrk="1" latinLnBrk="0" hangingPunct="1"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200400" algn="l" defTabSz="457200" rtl="0" eaLnBrk="1" latinLnBrk="0" hangingPunct="1"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657600" algn="l" defTabSz="457200" rtl="0" eaLnBrk="1" latinLnBrk="0" hangingPunct="1"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algn="l" eaLnBrk="1" hangingPunct="1">
              <a:defRPr/>
            </a:pPr>
            <a:r>
              <a:rPr lang="en-US" sz="1000" dirty="0" smtClean="0"/>
              <a:t>© Paul Fremantle 2012.  Portions © Jeremy Gibbons 2010, © WSO2 2005-2012 used with permission of the author(s).</a:t>
            </a:r>
          </a:p>
          <a:p>
            <a:pPr algn="l" eaLnBrk="1" hangingPunct="1">
              <a:defRPr/>
            </a:pPr>
            <a:r>
              <a:rPr lang="en-US" sz="1000" dirty="0" smtClean="0"/>
              <a:t>Licensed under the Creative Commons 3.0 BY-SA (Attribution-</a:t>
            </a:r>
            <a:r>
              <a:rPr lang="en-US" sz="1000" dirty="0" err="1" smtClean="0"/>
              <a:t>Sharealike</a:t>
            </a:r>
            <a:r>
              <a:rPr lang="en-US" sz="1000" dirty="0" smtClean="0"/>
              <a:t>) license.</a:t>
            </a:r>
          </a:p>
          <a:p>
            <a:pPr algn="l" eaLnBrk="1" hangingPunct="1">
              <a:defRPr/>
            </a:pPr>
            <a:r>
              <a:rPr lang="en-US" sz="1000" dirty="0" smtClean="0"/>
              <a:t>See </a:t>
            </a:r>
            <a:r>
              <a:rPr lang="en-US" sz="1000" dirty="0" smtClean="0">
                <a:hlinkClick r:id="rId13"/>
              </a:rPr>
              <a:t>http://creativecommons.org/licenses/by-sa/3.0/</a:t>
            </a:r>
            <a:r>
              <a:rPr lang="en-US" sz="1000" dirty="0" smtClean="0"/>
              <a:t> </a:t>
            </a:r>
          </a:p>
          <a:p>
            <a:pPr algn="l" eaLnBrk="1" hangingPunct="1">
              <a:defRPr/>
            </a:pPr>
            <a:endParaRPr lang="en-US" sz="1000" dirty="0" smtClean="0"/>
          </a:p>
        </p:txBody>
      </p:sp>
      <p:pic>
        <p:nvPicPr>
          <p:cNvPr id="22" name="Picture 2"/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0963" y="9518650"/>
            <a:ext cx="1012825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2"/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3363" y="9671050"/>
            <a:ext cx="1012825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23"/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764" y="6254746"/>
            <a:ext cx="725399" cy="2580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19435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Calisto M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Calisto M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Calisto M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alisto M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Calisto M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Calisto M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4" Type="http://schemas.openxmlformats.org/officeDocument/2006/relationships/oleObject" Target="../embeddings/oleObject1.bin"/><Relationship Id="rId5" Type="http://schemas.openxmlformats.org/officeDocument/2006/relationships/image" Target="../media/image4.pn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4" Type="http://schemas.openxmlformats.org/officeDocument/2006/relationships/oleObject" Target="../embeddings/oleObject2.bin"/><Relationship Id="rId5" Type="http://schemas.openxmlformats.org/officeDocument/2006/relationships/image" Target="../media/image6.png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hyperlink" Target="http://www.flickr.com/photos/robeast/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3" Type="http://schemas.openxmlformats.org/officeDocument/2006/relationships/hyperlink" Target="http://www.zdnet.com/blog/hinchcliffe/running-your-soa-like-a-web-startup/525" TargetMode="Externa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9.jpe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.jpeg"/><Relationship Id="rId3" Type="http://schemas.openxmlformats.org/officeDocument/2006/relationships/image" Target="../media/image31.jpe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The Evolution of Distributed Computing and Integration</a:t>
            </a:r>
            <a:br>
              <a:rPr lang="en-US" smtClean="0"/>
            </a:b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ea typeface="ヒラギノ角ゴ ProN W3" charset="0"/>
                <a:cs typeface="ヒラギノ角ゴ ProN W3" charset="0"/>
              </a:rPr>
              <a:t>Oxford University </a:t>
            </a:r>
          </a:p>
          <a:p>
            <a:r>
              <a:rPr lang="en-US" dirty="0">
                <a:ea typeface="ヒラギノ角ゴ ProN W3" charset="0"/>
                <a:cs typeface="ヒラギノ角ゴ ProN W3" charset="0"/>
              </a:rPr>
              <a:t>Software Engineering Programme</a:t>
            </a:r>
          </a:p>
          <a:p>
            <a:r>
              <a:rPr lang="en-US">
                <a:ea typeface="ヒラギノ角ゴ ProN W3" charset="0"/>
                <a:cs typeface="ヒラギノ角ゴ ProN W3" charset="0"/>
              </a:rPr>
              <a:t>Dec </a:t>
            </a:r>
            <a:r>
              <a:rPr lang="en-US" smtClean="0">
                <a:ea typeface="ヒラギノ角ゴ ProN W3" charset="0"/>
                <a:cs typeface="ヒラギノ角ゴ ProN W3" charset="0"/>
              </a:rPr>
              <a:t>2014</a:t>
            </a:r>
            <a:endParaRPr lang="en-US" dirty="0">
              <a:ea typeface="ヒラギノ角ゴ ProN W3" charset="0"/>
              <a:cs typeface="ヒラギノ角ゴ ProN W3" charset="0"/>
            </a:endParaRPr>
          </a:p>
          <a:p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344340" y="5247425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49365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661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Integration</a:t>
            </a:r>
          </a:p>
        </p:txBody>
      </p:sp>
      <p:graphicFrame>
        <p:nvGraphicFramePr>
          <p:cNvPr id="326660" name="Object 4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39409117"/>
              </p:ext>
            </p:extLst>
          </p:nvPr>
        </p:nvGraphicFramePr>
        <p:xfrm>
          <a:off x="1471613" y="1417638"/>
          <a:ext cx="6048375" cy="4525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0" name="Bitmap Image" r:id="rId4" imgW="6211167" imgH="4648849" progId="Paint.Picture">
                  <p:embed/>
                </p:oleObj>
              </mc:Choice>
              <mc:Fallback>
                <p:oleObj name="Bitmap Image" r:id="rId4" imgW="6211167" imgH="4648849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1613" y="1417638"/>
                        <a:ext cx="6048375" cy="4525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33670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It is unhelpful to consider Distributed Computing and SOA without considering Integration</a:t>
            </a:r>
          </a:p>
          <a:p>
            <a:r>
              <a:rPr lang="en-US" dirty="0" smtClean="0"/>
              <a:t>Integration is the problem of creating applications that incorporate existing as well as new logic</a:t>
            </a:r>
          </a:p>
          <a:p>
            <a:r>
              <a:rPr lang="en-US" dirty="0" smtClean="0"/>
              <a:t>Almost no system is standalone and does not need to evolve!</a:t>
            </a:r>
          </a:p>
          <a:p>
            <a:r>
              <a:rPr lang="en-US" dirty="0" smtClean="0"/>
              <a:t>Even embedded systems are now moving to incorporate Internet and Messaging</a:t>
            </a:r>
          </a:p>
        </p:txBody>
      </p:sp>
    </p:spTree>
    <p:extLst>
      <p:ext uri="{BB962C8B-B14F-4D97-AF65-F5344CB8AC3E}">
        <p14:creationId xmlns:p14="http://schemas.microsoft.com/office/powerpoint/2010/main" val="27618431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9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Integration points</a:t>
            </a:r>
          </a:p>
        </p:txBody>
      </p:sp>
      <p:sp>
        <p:nvSpPr>
          <p:cNvPr id="3389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sz="3200" dirty="0"/>
              <a:t>Data</a:t>
            </a:r>
          </a:p>
          <a:p>
            <a:pPr lvl="1">
              <a:lnSpc>
                <a:spcPct val="90000"/>
              </a:lnSpc>
            </a:pPr>
            <a:r>
              <a:rPr lang="en-US" sz="2800" dirty="0"/>
              <a:t>Integration in the database layer</a:t>
            </a:r>
          </a:p>
          <a:p>
            <a:pPr>
              <a:lnSpc>
                <a:spcPct val="90000"/>
              </a:lnSpc>
            </a:pPr>
            <a:r>
              <a:rPr lang="en-US" sz="3200" dirty="0"/>
              <a:t>Application</a:t>
            </a:r>
          </a:p>
          <a:p>
            <a:pPr lvl="1">
              <a:lnSpc>
                <a:spcPct val="90000"/>
              </a:lnSpc>
            </a:pPr>
            <a:r>
              <a:rPr lang="en-US" sz="2800" dirty="0"/>
              <a:t>Inter-application integration</a:t>
            </a:r>
          </a:p>
          <a:p>
            <a:pPr>
              <a:lnSpc>
                <a:spcPct val="90000"/>
              </a:lnSpc>
            </a:pPr>
            <a:r>
              <a:rPr lang="en-US" sz="3200" dirty="0"/>
              <a:t>Web tier</a:t>
            </a:r>
          </a:p>
          <a:p>
            <a:pPr lvl="1">
              <a:lnSpc>
                <a:spcPct val="90000"/>
              </a:lnSpc>
            </a:pPr>
            <a:r>
              <a:rPr lang="en-US" sz="2800" dirty="0"/>
              <a:t>Portal based integration</a:t>
            </a:r>
          </a:p>
          <a:p>
            <a:pPr>
              <a:lnSpc>
                <a:spcPct val="90000"/>
              </a:lnSpc>
            </a:pPr>
            <a:r>
              <a:rPr lang="en-US" sz="3200" dirty="0"/>
              <a:t>On-the-glass</a:t>
            </a:r>
          </a:p>
          <a:p>
            <a:pPr lvl="1">
              <a:lnSpc>
                <a:spcPct val="90000"/>
              </a:lnSpc>
            </a:pPr>
            <a:r>
              <a:rPr lang="en-US" sz="2800" dirty="0"/>
              <a:t>Cut and paste</a:t>
            </a:r>
          </a:p>
        </p:txBody>
      </p:sp>
    </p:spTree>
    <p:extLst>
      <p:ext uri="{BB962C8B-B14F-4D97-AF65-F5344CB8AC3E}">
        <p14:creationId xmlns:p14="http://schemas.microsoft.com/office/powerpoint/2010/main" val="12925440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2980" name="Picture 4"/>
          <p:cNvPicPr>
            <a:picLocks noGrp="1" noChangeAspect="1" noChangeArrowheads="1"/>
          </p:cNvPicPr>
          <p:nvPr>
            <p:ph idx="4294967295"/>
          </p:nvPr>
        </p:nvPicPr>
        <p:blipFill>
          <a:blip r:embed="rId3">
            <a:lum bright="60000" contrast="-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676650" y="1677988"/>
            <a:ext cx="5010150" cy="4494212"/>
          </a:xfrm>
          <a:noFill/>
          <a:ln/>
        </p:spPr>
      </p:pic>
      <p:sp>
        <p:nvSpPr>
          <p:cNvPr id="3829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Tightly coupled</a:t>
            </a:r>
          </a:p>
        </p:txBody>
      </p:sp>
      <p:sp>
        <p:nvSpPr>
          <p:cNvPr id="382982" name="Rectangle 6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Tightly coupled systems have significant problems:</a:t>
            </a:r>
          </a:p>
          <a:p>
            <a:pPr lvl="1"/>
            <a:r>
              <a:rPr lang="en-US"/>
              <a:t>Errors, delays and downtime spread through the system</a:t>
            </a:r>
          </a:p>
          <a:p>
            <a:pPr lvl="1"/>
            <a:r>
              <a:rPr lang="en-US"/>
              <a:t>The resilience of the whole system is based on the weakest part</a:t>
            </a:r>
          </a:p>
          <a:p>
            <a:pPr lvl="1"/>
            <a:r>
              <a:rPr lang="en-US"/>
              <a:t>Cost of upgrading or migrating spreads</a:t>
            </a:r>
          </a:p>
          <a:p>
            <a:pPr lvl="1"/>
            <a:r>
              <a:rPr lang="en-US"/>
              <a:t>Hard to evaluate the useful parts from the dead weight</a:t>
            </a:r>
          </a:p>
          <a:p>
            <a:pPr lvl="1">
              <a:buFontTx/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771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2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Loose coupling</a:t>
            </a:r>
          </a:p>
        </p:txBody>
      </p:sp>
      <p:graphicFrame>
        <p:nvGraphicFramePr>
          <p:cNvPr id="350212" name="Object 4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63558313"/>
              </p:ext>
            </p:extLst>
          </p:nvPr>
        </p:nvGraphicFramePr>
        <p:xfrm>
          <a:off x="2309813" y="1417638"/>
          <a:ext cx="4549775" cy="4525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24" name="Bitmap Image" r:id="rId4" imgW="5706272" imgH="5676190" progId="Paint.Picture">
                  <p:embed/>
                </p:oleObj>
              </mc:Choice>
              <mc:Fallback>
                <p:oleObj name="Bitmap Image" r:id="rId4" imgW="5706272" imgH="5676190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09813" y="1417638"/>
                        <a:ext cx="4549775" cy="4525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14922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>
                <a:latin typeface="Arial"/>
              </a:rPr>
              <a:t>“</a:t>
            </a:r>
            <a:r>
              <a:rPr lang="en-US"/>
              <a:t>6 Degrees of Separation</a:t>
            </a:r>
            <a:r>
              <a:rPr lang="ja-JP" altLang="en-US">
                <a:latin typeface="Arial"/>
              </a:rPr>
              <a:t>”</a:t>
            </a:r>
            <a:endParaRPr lang="en-US"/>
          </a:p>
        </p:txBody>
      </p:sp>
      <p:sp>
        <p:nvSpPr>
          <p:cNvPr id="3338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3200"/>
              <a:t>Location</a:t>
            </a:r>
          </a:p>
          <a:p>
            <a:r>
              <a:rPr lang="en-US" sz="3200"/>
              <a:t>Access </a:t>
            </a:r>
          </a:p>
          <a:p>
            <a:r>
              <a:rPr lang="en-US" sz="3200"/>
              <a:t>Programming Language</a:t>
            </a:r>
          </a:p>
          <a:p>
            <a:r>
              <a:rPr lang="en-US" sz="3200"/>
              <a:t>Stack/Vendor</a:t>
            </a:r>
          </a:p>
          <a:p>
            <a:r>
              <a:rPr lang="en-US" sz="3200"/>
              <a:t>Time</a:t>
            </a:r>
          </a:p>
          <a:p>
            <a:r>
              <a:rPr lang="en-US" sz="3200"/>
              <a:t>Scalability</a:t>
            </a:r>
          </a:p>
          <a:p>
            <a:pPr>
              <a:buFontTx/>
              <a:buNone/>
            </a:pPr>
            <a:endParaRPr lang="en-US" sz="3200"/>
          </a:p>
        </p:txBody>
      </p:sp>
    </p:spTree>
    <p:extLst>
      <p:ext uri="{BB962C8B-B14F-4D97-AF65-F5344CB8AC3E}">
        <p14:creationId xmlns:p14="http://schemas.microsoft.com/office/powerpoint/2010/main" val="37803740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8242" y="1439860"/>
            <a:ext cx="4132304" cy="521105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492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Batch file transfer - </a:t>
            </a:r>
            <a:br>
              <a:rPr lang="en-US" dirty="0" smtClean="0"/>
            </a:br>
            <a:r>
              <a:rPr lang="en-US" dirty="0" smtClean="0"/>
              <a:t>the cockroach of integration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2218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pPr defTabSz="828013"/>
            <a:r>
              <a:rPr lang="en-US" sz="3300" dirty="0" smtClean="0"/>
              <a:t>File transfer lives on</a:t>
            </a:r>
            <a:endParaRPr lang="en-US" sz="2200" dirty="0"/>
          </a:p>
        </p:txBody>
      </p:sp>
      <p:sp>
        <p:nvSpPr>
          <p:cNvPr id="24579" name="AutoShape 3"/>
          <p:cNvSpPr>
            <a:spLocks noChangeArrowheads="1"/>
          </p:cNvSpPr>
          <p:nvPr/>
        </p:nvSpPr>
        <p:spPr bwMode="auto">
          <a:xfrm>
            <a:off x="4190400" y="5105336"/>
            <a:ext cx="686880" cy="914496"/>
          </a:xfrm>
          <a:prstGeom prst="can">
            <a:avLst>
              <a:gd name="adj" fmla="val 33281"/>
            </a:avLst>
          </a:prstGeom>
          <a:solidFill>
            <a:srgbClr val="FFFFCC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420" tIns="45711" rIns="91420" bIns="45711" anchor="ctr"/>
          <a:lstStyle/>
          <a:p>
            <a:pPr algn="ctr" defTabSz="914414"/>
            <a:r>
              <a:rPr lang="en-US" sz="1200"/>
              <a:t>Database</a:t>
            </a:r>
          </a:p>
        </p:txBody>
      </p:sp>
      <p:sp>
        <p:nvSpPr>
          <p:cNvPr id="24580" name="AutoShape 4"/>
          <p:cNvSpPr>
            <a:spLocks noChangeArrowheads="1"/>
          </p:cNvSpPr>
          <p:nvPr/>
        </p:nvSpPr>
        <p:spPr bwMode="auto">
          <a:xfrm>
            <a:off x="632161" y="3152492"/>
            <a:ext cx="686880" cy="838168"/>
          </a:xfrm>
          <a:prstGeom prst="foldedCorner">
            <a:avLst>
              <a:gd name="adj" fmla="val 12500"/>
            </a:avLst>
          </a:prstGeom>
          <a:solidFill>
            <a:srgbClr val="FFFFCC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420" tIns="45711" rIns="91420" bIns="45711" anchor="ctr"/>
          <a:lstStyle/>
          <a:p>
            <a:pPr algn="ctr" defTabSz="914414"/>
            <a:r>
              <a:rPr lang="en-US" sz="1400"/>
              <a:t>legacy</a:t>
            </a:r>
          </a:p>
          <a:p>
            <a:pPr algn="ctr" defTabSz="914414"/>
            <a:r>
              <a:rPr lang="en-US" sz="1400"/>
              <a:t>flat file</a:t>
            </a:r>
          </a:p>
        </p:txBody>
      </p:sp>
      <p:cxnSp>
        <p:nvCxnSpPr>
          <p:cNvPr id="24581" name="AutoShape 5"/>
          <p:cNvCxnSpPr>
            <a:cxnSpLocks noChangeShapeType="1"/>
            <a:endCxn id="24580" idx="0"/>
          </p:cNvCxnSpPr>
          <p:nvPr/>
        </p:nvCxnSpPr>
        <p:spPr bwMode="auto">
          <a:xfrm rot="5400000">
            <a:off x="660927" y="2837099"/>
            <a:ext cx="630786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4582" name="Text Box 6"/>
          <p:cNvSpPr txBox="1">
            <a:spLocks noChangeArrowheads="1"/>
          </p:cNvSpPr>
          <p:nvPr/>
        </p:nvSpPr>
        <p:spPr bwMode="auto">
          <a:xfrm>
            <a:off x="362881" y="6414433"/>
            <a:ext cx="1317600" cy="3686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420" tIns="45711" rIns="91420" bIns="45711">
            <a:spAutoFit/>
          </a:bodyPr>
          <a:lstStyle>
            <a:lvl1pPr defTabSz="1008063">
              <a:lnSpc>
                <a:spcPct val="93000"/>
              </a:lnSpc>
              <a:buClr>
                <a:srgbClr val="000000"/>
              </a:buClr>
              <a:buSzPct val="45000"/>
              <a:buFont typeface="Wingdings" charset="0"/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1pPr>
            <a:lvl2pPr marL="503238" defTabSz="1008063">
              <a:lnSpc>
                <a:spcPct val="93000"/>
              </a:lnSpc>
              <a:buClr>
                <a:srgbClr val="000000"/>
              </a:buClr>
              <a:buSzPct val="45000"/>
              <a:buFont typeface="Wingdings" charset="0"/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2pPr>
            <a:lvl3pPr marL="1008063" defTabSz="1008063">
              <a:lnSpc>
                <a:spcPct val="93000"/>
              </a:lnSpc>
              <a:buClr>
                <a:srgbClr val="000000"/>
              </a:buClr>
              <a:buSzPct val="45000"/>
              <a:buFont typeface="Wingdings" charset="0"/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3pPr>
            <a:lvl4pPr marL="1511300" defTabSz="1008063">
              <a:lnSpc>
                <a:spcPct val="93000"/>
              </a:lnSpc>
              <a:buClr>
                <a:srgbClr val="000000"/>
              </a:buClr>
              <a:buSzPct val="45000"/>
              <a:buFont typeface="Wingdings" charset="0"/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4pPr>
            <a:lvl5pPr marL="2016125" defTabSz="1008063">
              <a:lnSpc>
                <a:spcPct val="93000"/>
              </a:lnSpc>
              <a:buClr>
                <a:srgbClr val="000000"/>
              </a:buClr>
              <a:buSzPct val="45000"/>
              <a:buFont typeface="Wingdings" charset="0"/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5pPr>
            <a:lvl6pPr marL="2473325" defTabSz="10080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6pPr>
            <a:lvl7pPr marL="2930525" defTabSz="10080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7pPr>
            <a:lvl8pPr marL="3387725" defTabSz="10080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8pPr>
            <a:lvl9pPr marL="3844925" defTabSz="10080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lnSpc>
                <a:spcPct val="100000"/>
              </a:lnSpc>
              <a:buClrTx/>
              <a:buSzTx/>
              <a:buFontTx/>
              <a:buNone/>
            </a:pPr>
            <a:r>
              <a:rPr lang="en-US">
                <a:solidFill>
                  <a:schemeClr val="tx1"/>
                </a:solidFill>
                <a:latin typeface="Tahoma" charset="0"/>
              </a:rPr>
              <a:t>NEW YORK</a:t>
            </a:r>
          </a:p>
        </p:txBody>
      </p:sp>
      <p:sp>
        <p:nvSpPr>
          <p:cNvPr id="24583" name="mainfrm"/>
          <p:cNvSpPr>
            <a:spLocks noEditPoints="1" noChangeArrowheads="1"/>
          </p:cNvSpPr>
          <p:nvPr/>
        </p:nvSpPr>
        <p:spPr bwMode="auto">
          <a:xfrm>
            <a:off x="532801" y="1447352"/>
            <a:ext cx="914400" cy="914496"/>
          </a:xfrm>
          <a:custGeom>
            <a:avLst/>
            <a:gdLst>
              <a:gd name="T0" fmla="*/ 0 w 21600"/>
              <a:gd name="T1" fmla="*/ 0 h 21600"/>
              <a:gd name="T2" fmla="*/ 10800 w 21600"/>
              <a:gd name="T3" fmla="*/ 0 h 21600"/>
              <a:gd name="T4" fmla="*/ 21600 w 21600"/>
              <a:gd name="T5" fmla="*/ 0 h 21600"/>
              <a:gd name="T6" fmla="*/ 21600 w 21600"/>
              <a:gd name="T7" fmla="*/ 10800 h 21600"/>
              <a:gd name="T8" fmla="*/ 20603 w 21600"/>
              <a:gd name="T9" fmla="*/ 21600 h 21600"/>
              <a:gd name="T10" fmla="*/ 10800 w 21600"/>
              <a:gd name="T11" fmla="*/ 21600 h 21600"/>
              <a:gd name="T12" fmla="*/ 1163 w 21600"/>
              <a:gd name="T13" fmla="*/ 21600 h 21600"/>
              <a:gd name="T14" fmla="*/ 0 w 21600"/>
              <a:gd name="T15" fmla="*/ 10800 h 21600"/>
              <a:gd name="T16" fmla="*/ 332 w 21600"/>
              <a:gd name="T17" fmla="*/ 22174 h 21600"/>
              <a:gd name="T18" fmla="*/ 21579 w 21600"/>
              <a:gd name="T19" fmla="*/ 27914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 extrusionOk="0">
                <a:moveTo>
                  <a:pt x="21600" y="10885"/>
                </a:moveTo>
                <a:lnTo>
                  <a:pt x="21600" y="0"/>
                </a:lnTo>
                <a:lnTo>
                  <a:pt x="10634" y="0"/>
                </a:lnTo>
                <a:lnTo>
                  <a:pt x="0" y="0"/>
                </a:lnTo>
                <a:lnTo>
                  <a:pt x="0" y="10885"/>
                </a:lnTo>
                <a:lnTo>
                  <a:pt x="0" y="19729"/>
                </a:lnTo>
                <a:lnTo>
                  <a:pt x="1163" y="19729"/>
                </a:lnTo>
                <a:lnTo>
                  <a:pt x="1163" y="21600"/>
                </a:lnTo>
                <a:lnTo>
                  <a:pt x="10800" y="21600"/>
                </a:lnTo>
                <a:lnTo>
                  <a:pt x="20603" y="21600"/>
                </a:lnTo>
                <a:lnTo>
                  <a:pt x="20603" y="19729"/>
                </a:lnTo>
                <a:lnTo>
                  <a:pt x="21600" y="19729"/>
                </a:lnTo>
                <a:lnTo>
                  <a:pt x="21600" y="10885"/>
                </a:lnTo>
                <a:close/>
              </a:path>
              <a:path w="21600" h="21600" extrusionOk="0">
                <a:moveTo>
                  <a:pt x="1163" y="19729"/>
                </a:moveTo>
                <a:lnTo>
                  <a:pt x="4320" y="19729"/>
                </a:lnTo>
                <a:lnTo>
                  <a:pt x="16449" y="19729"/>
                </a:lnTo>
                <a:lnTo>
                  <a:pt x="20603" y="19729"/>
                </a:lnTo>
                <a:lnTo>
                  <a:pt x="1163" y="19729"/>
                </a:lnTo>
                <a:moveTo>
                  <a:pt x="1495" y="2381"/>
                </a:moveTo>
                <a:lnTo>
                  <a:pt x="2160" y="2381"/>
                </a:lnTo>
                <a:lnTo>
                  <a:pt x="4985" y="2381"/>
                </a:lnTo>
                <a:lnTo>
                  <a:pt x="5982" y="2381"/>
                </a:lnTo>
                <a:lnTo>
                  <a:pt x="1495" y="2381"/>
                </a:lnTo>
                <a:lnTo>
                  <a:pt x="1495" y="3402"/>
                </a:lnTo>
                <a:lnTo>
                  <a:pt x="2160" y="3402"/>
                </a:lnTo>
                <a:lnTo>
                  <a:pt x="4985" y="3402"/>
                </a:lnTo>
                <a:lnTo>
                  <a:pt x="5982" y="3402"/>
                </a:lnTo>
                <a:lnTo>
                  <a:pt x="1495" y="3402"/>
                </a:lnTo>
                <a:lnTo>
                  <a:pt x="1495" y="4422"/>
                </a:lnTo>
                <a:lnTo>
                  <a:pt x="2160" y="4422"/>
                </a:lnTo>
                <a:lnTo>
                  <a:pt x="4985" y="4422"/>
                </a:lnTo>
                <a:lnTo>
                  <a:pt x="5982" y="4422"/>
                </a:lnTo>
                <a:lnTo>
                  <a:pt x="1495" y="4422"/>
                </a:lnTo>
                <a:lnTo>
                  <a:pt x="1495" y="5443"/>
                </a:lnTo>
                <a:lnTo>
                  <a:pt x="2160" y="5443"/>
                </a:lnTo>
                <a:lnTo>
                  <a:pt x="4985" y="5443"/>
                </a:lnTo>
                <a:lnTo>
                  <a:pt x="5982" y="5443"/>
                </a:lnTo>
                <a:lnTo>
                  <a:pt x="1495" y="5443"/>
                </a:lnTo>
                <a:lnTo>
                  <a:pt x="1495" y="6463"/>
                </a:lnTo>
                <a:lnTo>
                  <a:pt x="2160" y="6463"/>
                </a:lnTo>
                <a:lnTo>
                  <a:pt x="4985" y="6463"/>
                </a:lnTo>
                <a:lnTo>
                  <a:pt x="5982" y="6463"/>
                </a:lnTo>
                <a:lnTo>
                  <a:pt x="1495" y="6463"/>
                </a:lnTo>
                <a:lnTo>
                  <a:pt x="1495" y="7483"/>
                </a:lnTo>
                <a:lnTo>
                  <a:pt x="2160" y="7483"/>
                </a:lnTo>
                <a:lnTo>
                  <a:pt x="4985" y="7483"/>
                </a:lnTo>
                <a:lnTo>
                  <a:pt x="5982" y="7483"/>
                </a:lnTo>
                <a:lnTo>
                  <a:pt x="1495" y="7483"/>
                </a:lnTo>
                <a:lnTo>
                  <a:pt x="1495" y="8504"/>
                </a:lnTo>
                <a:lnTo>
                  <a:pt x="2160" y="8504"/>
                </a:lnTo>
                <a:lnTo>
                  <a:pt x="4985" y="8504"/>
                </a:lnTo>
                <a:lnTo>
                  <a:pt x="5982" y="8504"/>
                </a:lnTo>
                <a:lnTo>
                  <a:pt x="1495" y="8504"/>
                </a:lnTo>
                <a:lnTo>
                  <a:pt x="1495" y="9524"/>
                </a:lnTo>
                <a:lnTo>
                  <a:pt x="2160" y="9524"/>
                </a:lnTo>
                <a:lnTo>
                  <a:pt x="4985" y="9524"/>
                </a:lnTo>
                <a:lnTo>
                  <a:pt x="5982" y="9524"/>
                </a:lnTo>
                <a:lnTo>
                  <a:pt x="1495" y="9524"/>
                </a:lnTo>
                <a:lnTo>
                  <a:pt x="1495" y="10545"/>
                </a:lnTo>
                <a:lnTo>
                  <a:pt x="2160" y="10545"/>
                </a:lnTo>
                <a:lnTo>
                  <a:pt x="4985" y="10545"/>
                </a:lnTo>
                <a:lnTo>
                  <a:pt x="5982" y="10545"/>
                </a:lnTo>
                <a:lnTo>
                  <a:pt x="1495" y="10545"/>
                </a:lnTo>
                <a:lnTo>
                  <a:pt x="1495" y="11565"/>
                </a:lnTo>
                <a:lnTo>
                  <a:pt x="2160" y="11565"/>
                </a:lnTo>
                <a:lnTo>
                  <a:pt x="4985" y="11565"/>
                </a:lnTo>
                <a:lnTo>
                  <a:pt x="5982" y="11565"/>
                </a:lnTo>
                <a:lnTo>
                  <a:pt x="1495" y="11565"/>
                </a:lnTo>
                <a:lnTo>
                  <a:pt x="1495" y="12586"/>
                </a:lnTo>
                <a:lnTo>
                  <a:pt x="2160" y="12586"/>
                </a:lnTo>
                <a:lnTo>
                  <a:pt x="4985" y="12586"/>
                </a:lnTo>
                <a:lnTo>
                  <a:pt x="5982" y="12586"/>
                </a:lnTo>
                <a:lnTo>
                  <a:pt x="1495" y="12586"/>
                </a:lnTo>
                <a:lnTo>
                  <a:pt x="1495" y="13606"/>
                </a:lnTo>
                <a:lnTo>
                  <a:pt x="2160" y="13606"/>
                </a:lnTo>
                <a:lnTo>
                  <a:pt x="4985" y="13606"/>
                </a:lnTo>
                <a:lnTo>
                  <a:pt x="5982" y="13606"/>
                </a:lnTo>
                <a:lnTo>
                  <a:pt x="1495" y="13606"/>
                </a:lnTo>
                <a:lnTo>
                  <a:pt x="1495" y="14627"/>
                </a:lnTo>
                <a:lnTo>
                  <a:pt x="2160" y="14627"/>
                </a:lnTo>
                <a:lnTo>
                  <a:pt x="4985" y="14627"/>
                </a:lnTo>
                <a:lnTo>
                  <a:pt x="5982" y="14627"/>
                </a:lnTo>
                <a:lnTo>
                  <a:pt x="1495" y="14627"/>
                </a:lnTo>
                <a:lnTo>
                  <a:pt x="1495" y="15647"/>
                </a:lnTo>
                <a:lnTo>
                  <a:pt x="2160" y="15647"/>
                </a:lnTo>
                <a:lnTo>
                  <a:pt x="4985" y="15647"/>
                </a:lnTo>
                <a:lnTo>
                  <a:pt x="5982" y="15647"/>
                </a:lnTo>
                <a:lnTo>
                  <a:pt x="1495" y="15647"/>
                </a:lnTo>
                <a:lnTo>
                  <a:pt x="1495" y="16668"/>
                </a:lnTo>
                <a:lnTo>
                  <a:pt x="2160" y="16668"/>
                </a:lnTo>
                <a:lnTo>
                  <a:pt x="4985" y="16668"/>
                </a:lnTo>
                <a:lnTo>
                  <a:pt x="5982" y="16668"/>
                </a:lnTo>
                <a:lnTo>
                  <a:pt x="1495" y="16668"/>
                </a:lnTo>
                <a:lnTo>
                  <a:pt x="1495" y="17688"/>
                </a:lnTo>
                <a:lnTo>
                  <a:pt x="2160" y="17688"/>
                </a:lnTo>
                <a:lnTo>
                  <a:pt x="4985" y="17688"/>
                </a:lnTo>
                <a:lnTo>
                  <a:pt x="5982" y="17688"/>
                </a:lnTo>
                <a:lnTo>
                  <a:pt x="1495" y="17688"/>
                </a:lnTo>
                <a:moveTo>
                  <a:pt x="1994" y="19729"/>
                </a:moveTo>
                <a:lnTo>
                  <a:pt x="1994" y="20069"/>
                </a:lnTo>
                <a:lnTo>
                  <a:pt x="1994" y="21260"/>
                </a:lnTo>
                <a:lnTo>
                  <a:pt x="1994" y="21600"/>
                </a:lnTo>
                <a:lnTo>
                  <a:pt x="1994" y="19729"/>
                </a:lnTo>
                <a:lnTo>
                  <a:pt x="2658" y="19729"/>
                </a:lnTo>
                <a:lnTo>
                  <a:pt x="2658" y="20069"/>
                </a:lnTo>
                <a:lnTo>
                  <a:pt x="2658" y="21260"/>
                </a:lnTo>
                <a:lnTo>
                  <a:pt x="2658" y="21600"/>
                </a:lnTo>
                <a:lnTo>
                  <a:pt x="2658" y="19729"/>
                </a:lnTo>
                <a:lnTo>
                  <a:pt x="3489" y="19729"/>
                </a:lnTo>
                <a:lnTo>
                  <a:pt x="3489" y="20069"/>
                </a:lnTo>
                <a:lnTo>
                  <a:pt x="3489" y="21260"/>
                </a:lnTo>
                <a:lnTo>
                  <a:pt x="3489" y="21600"/>
                </a:lnTo>
                <a:lnTo>
                  <a:pt x="3489" y="19729"/>
                </a:lnTo>
                <a:lnTo>
                  <a:pt x="4320" y="19729"/>
                </a:lnTo>
                <a:lnTo>
                  <a:pt x="4320" y="20069"/>
                </a:lnTo>
                <a:lnTo>
                  <a:pt x="4320" y="21260"/>
                </a:lnTo>
                <a:lnTo>
                  <a:pt x="4320" y="21600"/>
                </a:lnTo>
                <a:lnTo>
                  <a:pt x="4320" y="19729"/>
                </a:lnTo>
                <a:lnTo>
                  <a:pt x="5151" y="19729"/>
                </a:lnTo>
                <a:lnTo>
                  <a:pt x="5151" y="20069"/>
                </a:lnTo>
                <a:lnTo>
                  <a:pt x="5151" y="21260"/>
                </a:lnTo>
                <a:lnTo>
                  <a:pt x="5151" y="21600"/>
                </a:lnTo>
                <a:lnTo>
                  <a:pt x="5151" y="19729"/>
                </a:lnTo>
                <a:lnTo>
                  <a:pt x="5982" y="19729"/>
                </a:lnTo>
                <a:lnTo>
                  <a:pt x="5982" y="20069"/>
                </a:lnTo>
                <a:lnTo>
                  <a:pt x="5982" y="21260"/>
                </a:lnTo>
                <a:lnTo>
                  <a:pt x="5982" y="21600"/>
                </a:lnTo>
                <a:lnTo>
                  <a:pt x="5982" y="19729"/>
                </a:lnTo>
                <a:lnTo>
                  <a:pt x="6812" y="19729"/>
                </a:lnTo>
                <a:lnTo>
                  <a:pt x="6812" y="20069"/>
                </a:lnTo>
                <a:lnTo>
                  <a:pt x="6812" y="21260"/>
                </a:lnTo>
                <a:lnTo>
                  <a:pt x="6812" y="21600"/>
                </a:lnTo>
                <a:lnTo>
                  <a:pt x="6812" y="19729"/>
                </a:lnTo>
                <a:lnTo>
                  <a:pt x="7643" y="19729"/>
                </a:lnTo>
                <a:lnTo>
                  <a:pt x="7643" y="20069"/>
                </a:lnTo>
                <a:lnTo>
                  <a:pt x="7643" y="21260"/>
                </a:lnTo>
                <a:lnTo>
                  <a:pt x="7643" y="21600"/>
                </a:lnTo>
                <a:lnTo>
                  <a:pt x="7643" y="19729"/>
                </a:lnTo>
                <a:lnTo>
                  <a:pt x="8474" y="19729"/>
                </a:lnTo>
                <a:lnTo>
                  <a:pt x="8474" y="20069"/>
                </a:lnTo>
                <a:lnTo>
                  <a:pt x="8474" y="21260"/>
                </a:lnTo>
                <a:lnTo>
                  <a:pt x="8474" y="21600"/>
                </a:lnTo>
                <a:lnTo>
                  <a:pt x="8474" y="19729"/>
                </a:lnTo>
                <a:lnTo>
                  <a:pt x="9305" y="19729"/>
                </a:lnTo>
                <a:lnTo>
                  <a:pt x="9305" y="20069"/>
                </a:lnTo>
                <a:lnTo>
                  <a:pt x="9305" y="21260"/>
                </a:lnTo>
                <a:lnTo>
                  <a:pt x="9305" y="21600"/>
                </a:lnTo>
                <a:lnTo>
                  <a:pt x="9305" y="19729"/>
                </a:lnTo>
                <a:lnTo>
                  <a:pt x="10135" y="19729"/>
                </a:lnTo>
                <a:lnTo>
                  <a:pt x="10135" y="20069"/>
                </a:lnTo>
                <a:lnTo>
                  <a:pt x="10135" y="21260"/>
                </a:lnTo>
                <a:lnTo>
                  <a:pt x="10135" y="21600"/>
                </a:lnTo>
                <a:lnTo>
                  <a:pt x="10135" y="19729"/>
                </a:lnTo>
                <a:lnTo>
                  <a:pt x="10966" y="19729"/>
                </a:lnTo>
                <a:lnTo>
                  <a:pt x="10966" y="20069"/>
                </a:lnTo>
                <a:lnTo>
                  <a:pt x="10966" y="21260"/>
                </a:lnTo>
                <a:lnTo>
                  <a:pt x="10966" y="21600"/>
                </a:lnTo>
                <a:lnTo>
                  <a:pt x="10966" y="19729"/>
                </a:lnTo>
                <a:lnTo>
                  <a:pt x="11797" y="19729"/>
                </a:lnTo>
                <a:lnTo>
                  <a:pt x="11797" y="20069"/>
                </a:lnTo>
                <a:lnTo>
                  <a:pt x="11797" y="21260"/>
                </a:lnTo>
                <a:lnTo>
                  <a:pt x="11797" y="21600"/>
                </a:lnTo>
                <a:lnTo>
                  <a:pt x="11797" y="19729"/>
                </a:lnTo>
                <a:lnTo>
                  <a:pt x="12462" y="19729"/>
                </a:lnTo>
                <a:lnTo>
                  <a:pt x="12462" y="20069"/>
                </a:lnTo>
                <a:lnTo>
                  <a:pt x="12462" y="21260"/>
                </a:lnTo>
                <a:lnTo>
                  <a:pt x="12462" y="21600"/>
                </a:lnTo>
                <a:lnTo>
                  <a:pt x="12462" y="19729"/>
                </a:lnTo>
                <a:lnTo>
                  <a:pt x="13292" y="19729"/>
                </a:lnTo>
                <a:lnTo>
                  <a:pt x="13292" y="20069"/>
                </a:lnTo>
                <a:lnTo>
                  <a:pt x="13292" y="21260"/>
                </a:lnTo>
                <a:lnTo>
                  <a:pt x="13292" y="21600"/>
                </a:lnTo>
                <a:lnTo>
                  <a:pt x="13292" y="19729"/>
                </a:lnTo>
                <a:lnTo>
                  <a:pt x="14123" y="19729"/>
                </a:lnTo>
                <a:lnTo>
                  <a:pt x="14123" y="20069"/>
                </a:lnTo>
                <a:lnTo>
                  <a:pt x="14123" y="21260"/>
                </a:lnTo>
                <a:lnTo>
                  <a:pt x="14123" y="21600"/>
                </a:lnTo>
                <a:lnTo>
                  <a:pt x="14123" y="19729"/>
                </a:lnTo>
                <a:lnTo>
                  <a:pt x="14954" y="19729"/>
                </a:lnTo>
                <a:lnTo>
                  <a:pt x="14954" y="20069"/>
                </a:lnTo>
                <a:lnTo>
                  <a:pt x="14954" y="21260"/>
                </a:lnTo>
                <a:lnTo>
                  <a:pt x="14954" y="21600"/>
                </a:lnTo>
                <a:lnTo>
                  <a:pt x="14954" y="19729"/>
                </a:lnTo>
                <a:lnTo>
                  <a:pt x="15785" y="19729"/>
                </a:lnTo>
                <a:lnTo>
                  <a:pt x="15785" y="20069"/>
                </a:lnTo>
                <a:lnTo>
                  <a:pt x="15785" y="21260"/>
                </a:lnTo>
                <a:lnTo>
                  <a:pt x="15785" y="21600"/>
                </a:lnTo>
                <a:lnTo>
                  <a:pt x="15785" y="19729"/>
                </a:lnTo>
                <a:lnTo>
                  <a:pt x="16615" y="19729"/>
                </a:lnTo>
                <a:lnTo>
                  <a:pt x="16615" y="20069"/>
                </a:lnTo>
                <a:lnTo>
                  <a:pt x="16615" y="21260"/>
                </a:lnTo>
                <a:lnTo>
                  <a:pt x="16615" y="21600"/>
                </a:lnTo>
                <a:lnTo>
                  <a:pt x="16615" y="19729"/>
                </a:lnTo>
                <a:lnTo>
                  <a:pt x="17446" y="19729"/>
                </a:lnTo>
                <a:lnTo>
                  <a:pt x="17446" y="20069"/>
                </a:lnTo>
                <a:lnTo>
                  <a:pt x="17446" y="21260"/>
                </a:lnTo>
                <a:lnTo>
                  <a:pt x="17446" y="21600"/>
                </a:lnTo>
                <a:lnTo>
                  <a:pt x="17446" y="19729"/>
                </a:lnTo>
                <a:lnTo>
                  <a:pt x="18277" y="19729"/>
                </a:lnTo>
                <a:lnTo>
                  <a:pt x="18277" y="20069"/>
                </a:lnTo>
                <a:lnTo>
                  <a:pt x="18277" y="21260"/>
                </a:lnTo>
                <a:lnTo>
                  <a:pt x="18277" y="21600"/>
                </a:lnTo>
                <a:lnTo>
                  <a:pt x="18277" y="19729"/>
                </a:lnTo>
                <a:lnTo>
                  <a:pt x="19108" y="19729"/>
                </a:lnTo>
                <a:lnTo>
                  <a:pt x="19108" y="20069"/>
                </a:lnTo>
                <a:lnTo>
                  <a:pt x="19108" y="21260"/>
                </a:lnTo>
                <a:lnTo>
                  <a:pt x="19108" y="21600"/>
                </a:lnTo>
                <a:lnTo>
                  <a:pt x="19108" y="19729"/>
                </a:lnTo>
                <a:lnTo>
                  <a:pt x="19938" y="19729"/>
                </a:lnTo>
                <a:lnTo>
                  <a:pt x="19938" y="20069"/>
                </a:lnTo>
                <a:lnTo>
                  <a:pt x="19938" y="21260"/>
                </a:lnTo>
                <a:lnTo>
                  <a:pt x="19938" y="21600"/>
                </a:lnTo>
                <a:lnTo>
                  <a:pt x="19938" y="19729"/>
                </a:lnTo>
                <a:moveTo>
                  <a:pt x="1495" y="1531"/>
                </a:moveTo>
                <a:lnTo>
                  <a:pt x="5982" y="1531"/>
                </a:lnTo>
                <a:lnTo>
                  <a:pt x="5982" y="18539"/>
                </a:lnTo>
                <a:lnTo>
                  <a:pt x="1495" y="18539"/>
                </a:lnTo>
                <a:lnTo>
                  <a:pt x="1495" y="1531"/>
                </a:lnTo>
                <a:moveTo>
                  <a:pt x="7311" y="1531"/>
                </a:moveTo>
                <a:lnTo>
                  <a:pt x="7975" y="1531"/>
                </a:lnTo>
                <a:lnTo>
                  <a:pt x="7975" y="8334"/>
                </a:lnTo>
                <a:lnTo>
                  <a:pt x="7311" y="8334"/>
                </a:lnTo>
                <a:lnTo>
                  <a:pt x="7311" y="1531"/>
                </a:lnTo>
                <a:moveTo>
                  <a:pt x="7145" y="9865"/>
                </a:moveTo>
                <a:lnTo>
                  <a:pt x="8142" y="9865"/>
                </a:lnTo>
                <a:lnTo>
                  <a:pt x="8142" y="10715"/>
                </a:lnTo>
                <a:lnTo>
                  <a:pt x="7145" y="10715"/>
                </a:lnTo>
                <a:lnTo>
                  <a:pt x="7145" y="9865"/>
                </a:lnTo>
                <a:moveTo>
                  <a:pt x="8972" y="1531"/>
                </a:moveTo>
                <a:lnTo>
                  <a:pt x="12462" y="1531"/>
                </a:lnTo>
                <a:lnTo>
                  <a:pt x="12462" y="5443"/>
                </a:lnTo>
                <a:lnTo>
                  <a:pt x="8972" y="5443"/>
                </a:lnTo>
                <a:lnTo>
                  <a:pt x="8972" y="1531"/>
                </a:lnTo>
                <a:moveTo>
                  <a:pt x="13625" y="1531"/>
                </a:moveTo>
                <a:lnTo>
                  <a:pt x="20271" y="1531"/>
                </a:lnTo>
                <a:lnTo>
                  <a:pt x="20271" y="5443"/>
                </a:lnTo>
                <a:lnTo>
                  <a:pt x="13625" y="5443"/>
                </a:lnTo>
                <a:lnTo>
                  <a:pt x="13625" y="1531"/>
                </a:lnTo>
                <a:moveTo>
                  <a:pt x="18609" y="6463"/>
                </a:moveTo>
                <a:lnTo>
                  <a:pt x="20437" y="6463"/>
                </a:lnTo>
                <a:lnTo>
                  <a:pt x="20437" y="10885"/>
                </a:lnTo>
                <a:lnTo>
                  <a:pt x="18609" y="10885"/>
                </a:lnTo>
                <a:lnTo>
                  <a:pt x="18609" y="6463"/>
                </a:lnTo>
              </a:path>
            </a:pathLst>
          </a:custGeom>
          <a:solidFill>
            <a:srgbClr val="FFFFCC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lIns="91420" tIns="45711" rIns="91420" bIns="45711"/>
          <a:lstStyle/>
          <a:p>
            <a:pPr algn="ctr" defTabSz="914414"/>
            <a:r>
              <a:rPr lang="en-US" sz="1200" b="1"/>
              <a:t>Existing System</a:t>
            </a:r>
          </a:p>
        </p:txBody>
      </p:sp>
      <p:sp>
        <p:nvSpPr>
          <p:cNvPr id="24584" name="computr3"/>
          <p:cNvSpPr>
            <a:spLocks noEditPoints="1" noChangeArrowheads="1"/>
          </p:cNvSpPr>
          <p:nvPr/>
        </p:nvSpPr>
        <p:spPr bwMode="auto">
          <a:xfrm>
            <a:off x="4039200" y="2590833"/>
            <a:ext cx="990720" cy="741677"/>
          </a:xfrm>
          <a:custGeom>
            <a:avLst/>
            <a:gdLst>
              <a:gd name="T0" fmla="*/ 0 w 21600"/>
              <a:gd name="T1" fmla="*/ 10800 h 21600"/>
              <a:gd name="T2" fmla="*/ 10800 w 21600"/>
              <a:gd name="T3" fmla="*/ 0 h 21600"/>
              <a:gd name="T4" fmla="*/ 10800 w 21600"/>
              <a:gd name="T5" fmla="*/ 21600 h 21600"/>
              <a:gd name="T6" fmla="*/ 18135 w 21600"/>
              <a:gd name="T7" fmla="*/ 10800 h 21600"/>
              <a:gd name="T8" fmla="*/ 7811 w 21600"/>
              <a:gd name="T9" fmla="*/ 2584 h 21600"/>
              <a:gd name="T10" fmla="*/ 16359 w 21600"/>
              <a:gd name="T11" fmla="*/ 11764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 extrusionOk="0">
                <a:moveTo>
                  <a:pt x="18250" y="17743"/>
                </a:moveTo>
                <a:lnTo>
                  <a:pt x="17557" y="16971"/>
                </a:lnTo>
                <a:lnTo>
                  <a:pt x="5429" y="16971"/>
                </a:lnTo>
                <a:lnTo>
                  <a:pt x="4736" y="17743"/>
                </a:lnTo>
                <a:lnTo>
                  <a:pt x="18250" y="17743"/>
                </a:lnTo>
                <a:close/>
              </a:path>
              <a:path w="21600" h="21600" extrusionOk="0">
                <a:moveTo>
                  <a:pt x="18250" y="17743"/>
                </a:moveTo>
                <a:moveTo>
                  <a:pt x="19405" y="19131"/>
                </a:moveTo>
                <a:lnTo>
                  <a:pt x="18712" y="18360"/>
                </a:lnTo>
                <a:lnTo>
                  <a:pt x="4274" y="18360"/>
                </a:lnTo>
                <a:lnTo>
                  <a:pt x="3581" y="19131"/>
                </a:lnTo>
                <a:lnTo>
                  <a:pt x="19405" y="19131"/>
                </a:lnTo>
                <a:close/>
              </a:path>
              <a:path w="21600" h="21600" extrusionOk="0">
                <a:moveTo>
                  <a:pt x="19405" y="19131"/>
                </a:moveTo>
                <a:moveTo>
                  <a:pt x="20560" y="20520"/>
                </a:moveTo>
                <a:lnTo>
                  <a:pt x="19867" y="19749"/>
                </a:lnTo>
                <a:lnTo>
                  <a:pt x="3119" y="19749"/>
                </a:lnTo>
                <a:lnTo>
                  <a:pt x="2426" y="20520"/>
                </a:lnTo>
                <a:lnTo>
                  <a:pt x="20560" y="20520"/>
                </a:lnTo>
                <a:close/>
              </a:path>
              <a:path w="21600" h="21600" extrusionOk="0">
                <a:moveTo>
                  <a:pt x="20560" y="20520"/>
                </a:moveTo>
                <a:moveTo>
                  <a:pt x="4620" y="16971"/>
                </a:moveTo>
                <a:lnTo>
                  <a:pt x="5313" y="16200"/>
                </a:lnTo>
                <a:lnTo>
                  <a:pt x="7624" y="16200"/>
                </a:lnTo>
                <a:lnTo>
                  <a:pt x="7624" y="14194"/>
                </a:lnTo>
                <a:lnTo>
                  <a:pt x="5891" y="14194"/>
                </a:lnTo>
                <a:lnTo>
                  <a:pt x="5891" y="0"/>
                </a:lnTo>
                <a:lnTo>
                  <a:pt x="12013" y="0"/>
                </a:lnTo>
                <a:lnTo>
                  <a:pt x="18135" y="0"/>
                </a:lnTo>
                <a:lnTo>
                  <a:pt x="18135" y="10800"/>
                </a:lnTo>
                <a:lnTo>
                  <a:pt x="18135" y="14194"/>
                </a:lnTo>
                <a:lnTo>
                  <a:pt x="16402" y="14194"/>
                </a:lnTo>
                <a:lnTo>
                  <a:pt x="16402" y="16200"/>
                </a:lnTo>
                <a:lnTo>
                  <a:pt x="17788" y="16200"/>
                </a:lnTo>
                <a:lnTo>
                  <a:pt x="19059" y="17743"/>
                </a:lnTo>
                <a:lnTo>
                  <a:pt x="21022" y="19903"/>
                </a:lnTo>
                <a:lnTo>
                  <a:pt x="21253" y="20057"/>
                </a:lnTo>
                <a:lnTo>
                  <a:pt x="21369" y="20366"/>
                </a:lnTo>
                <a:lnTo>
                  <a:pt x="21600" y="20674"/>
                </a:lnTo>
                <a:lnTo>
                  <a:pt x="21600" y="20829"/>
                </a:lnTo>
                <a:lnTo>
                  <a:pt x="21600" y="20983"/>
                </a:lnTo>
                <a:lnTo>
                  <a:pt x="21600" y="21137"/>
                </a:lnTo>
                <a:lnTo>
                  <a:pt x="21600" y="21291"/>
                </a:lnTo>
                <a:lnTo>
                  <a:pt x="21484" y="21446"/>
                </a:lnTo>
                <a:lnTo>
                  <a:pt x="21369" y="21446"/>
                </a:lnTo>
                <a:lnTo>
                  <a:pt x="21138" y="21600"/>
                </a:lnTo>
                <a:lnTo>
                  <a:pt x="21022" y="21600"/>
                </a:lnTo>
                <a:lnTo>
                  <a:pt x="10973" y="21600"/>
                </a:lnTo>
                <a:lnTo>
                  <a:pt x="2079" y="21600"/>
                </a:lnTo>
                <a:lnTo>
                  <a:pt x="1848" y="21600"/>
                </a:lnTo>
                <a:lnTo>
                  <a:pt x="1733" y="21446"/>
                </a:lnTo>
                <a:lnTo>
                  <a:pt x="1617" y="21446"/>
                </a:lnTo>
                <a:lnTo>
                  <a:pt x="1502" y="21291"/>
                </a:lnTo>
                <a:lnTo>
                  <a:pt x="1386" y="21291"/>
                </a:lnTo>
                <a:lnTo>
                  <a:pt x="1386" y="21137"/>
                </a:lnTo>
                <a:lnTo>
                  <a:pt x="1386" y="20983"/>
                </a:lnTo>
                <a:lnTo>
                  <a:pt x="1386" y="20829"/>
                </a:lnTo>
                <a:lnTo>
                  <a:pt x="1502" y="20674"/>
                </a:lnTo>
                <a:lnTo>
                  <a:pt x="1617" y="20366"/>
                </a:lnTo>
                <a:lnTo>
                  <a:pt x="1733" y="20057"/>
                </a:lnTo>
                <a:lnTo>
                  <a:pt x="1964" y="19903"/>
                </a:lnTo>
                <a:lnTo>
                  <a:pt x="0" y="19903"/>
                </a:lnTo>
                <a:lnTo>
                  <a:pt x="0" y="10800"/>
                </a:lnTo>
                <a:lnTo>
                  <a:pt x="0" y="2777"/>
                </a:lnTo>
                <a:lnTo>
                  <a:pt x="4620" y="2777"/>
                </a:lnTo>
                <a:lnTo>
                  <a:pt x="4620" y="16971"/>
                </a:lnTo>
                <a:moveTo>
                  <a:pt x="4620" y="16971"/>
                </a:moveTo>
                <a:moveTo>
                  <a:pt x="4620" y="16971"/>
                </a:moveTo>
                <a:lnTo>
                  <a:pt x="4158" y="17434"/>
                </a:lnTo>
                <a:lnTo>
                  <a:pt x="2541" y="19286"/>
                </a:lnTo>
                <a:lnTo>
                  <a:pt x="1964" y="19903"/>
                </a:lnTo>
                <a:lnTo>
                  <a:pt x="4620" y="16971"/>
                </a:lnTo>
                <a:close/>
              </a:path>
              <a:path w="21600" h="21600" extrusionOk="0">
                <a:moveTo>
                  <a:pt x="7624" y="2314"/>
                </a:moveTo>
                <a:moveTo>
                  <a:pt x="16402" y="2314"/>
                </a:moveTo>
                <a:lnTo>
                  <a:pt x="16402" y="11880"/>
                </a:lnTo>
                <a:lnTo>
                  <a:pt x="7624" y="11880"/>
                </a:lnTo>
                <a:lnTo>
                  <a:pt x="7624" y="2314"/>
                </a:lnTo>
                <a:close/>
              </a:path>
              <a:path w="21600" h="21600" extrusionOk="0">
                <a:moveTo>
                  <a:pt x="578" y="4011"/>
                </a:moveTo>
                <a:moveTo>
                  <a:pt x="4043" y="4011"/>
                </a:moveTo>
                <a:lnTo>
                  <a:pt x="4043" y="4320"/>
                </a:lnTo>
                <a:lnTo>
                  <a:pt x="578" y="4320"/>
                </a:lnTo>
                <a:lnTo>
                  <a:pt x="578" y="4011"/>
                </a:lnTo>
                <a:close/>
                <a:moveTo>
                  <a:pt x="7624" y="14194"/>
                </a:moveTo>
                <a:lnTo>
                  <a:pt x="16402" y="14194"/>
                </a:lnTo>
                <a:lnTo>
                  <a:pt x="16402" y="16200"/>
                </a:lnTo>
                <a:lnTo>
                  <a:pt x="7624" y="16200"/>
                </a:lnTo>
              </a:path>
            </a:pathLst>
          </a:custGeom>
          <a:solidFill>
            <a:srgbClr val="FFFFCC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24585" name="computr3"/>
          <p:cNvSpPr>
            <a:spLocks noEditPoints="1" noChangeArrowheads="1"/>
          </p:cNvSpPr>
          <p:nvPr/>
        </p:nvSpPr>
        <p:spPr bwMode="auto">
          <a:xfrm>
            <a:off x="532801" y="4876352"/>
            <a:ext cx="839520" cy="627906"/>
          </a:xfrm>
          <a:custGeom>
            <a:avLst/>
            <a:gdLst>
              <a:gd name="T0" fmla="*/ 0 w 21600"/>
              <a:gd name="T1" fmla="*/ 10800 h 21600"/>
              <a:gd name="T2" fmla="*/ 10800 w 21600"/>
              <a:gd name="T3" fmla="*/ 0 h 21600"/>
              <a:gd name="T4" fmla="*/ 10800 w 21600"/>
              <a:gd name="T5" fmla="*/ 21600 h 21600"/>
              <a:gd name="T6" fmla="*/ 18135 w 21600"/>
              <a:gd name="T7" fmla="*/ 10800 h 21600"/>
              <a:gd name="T8" fmla="*/ 7811 w 21600"/>
              <a:gd name="T9" fmla="*/ 2584 h 21600"/>
              <a:gd name="T10" fmla="*/ 16359 w 21600"/>
              <a:gd name="T11" fmla="*/ 11764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 extrusionOk="0">
                <a:moveTo>
                  <a:pt x="18250" y="17743"/>
                </a:moveTo>
                <a:lnTo>
                  <a:pt x="17557" y="16971"/>
                </a:lnTo>
                <a:lnTo>
                  <a:pt x="5429" y="16971"/>
                </a:lnTo>
                <a:lnTo>
                  <a:pt x="4736" y="17743"/>
                </a:lnTo>
                <a:lnTo>
                  <a:pt x="18250" y="17743"/>
                </a:lnTo>
                <a:close/>
              </a:path>
              <a:path w="21600" h="21600" extrusionOk="0">
                <a:moveTo>
                  <a:pt x="18250" y="17743"/>
                </a:moveTo>
                <a:moveTo>
                  <a:pt x="19405" y="19131"/>
                </a:moveTo>
                <a:lnTo>
                  <a:pt x="18712" y="18360"/>
                </a:lnTo>
                <a:lnTo>
                  <a:pt x="4274" y="18360"/>
                </a:lnTo>
                <a:lnTo>
                  <a:pt x="3581" y="19131"/>
                </a:lnTo>
                <a:lnTo>
                  <a:pt x="19405" y="19131"/>
                </a:lnTo>
                <a:close/>
              </a:path>
              <a:path w="21600" h="21600" extrusionOk="0">
                <a:moveTo>
                  <a:pt x="19405" y="19131"/>
                </a:moveTo>
                <a:moveTo>
                  <a:pt x="20560" y="20520"/>
                </a:moveTo>
                <a:lnTo>
                  <a:pt x="19867" y="19749"/>
                </a:lnTo>
                <a:lnTo>
                  <a:pt x="3119" y="19749"/>
                </a:lnTo>
                <a:lnTo>
                  <a:pt x="2426" y="20520"/>
                </a:lnTo>
                <a:lnTo>
                  <a:pt x="20560" y="20520"/>
                </a:lnTo>
                <a:close/>
              </a:path>
              <a:path w="21600" h="21600" extrusionOk="0">
                <a:moveTo>
                  <a:pt x="20560" y="20520"/>
                </a:moveTo>
                <a:moveTo>
                  <a:pt x="4620" y="16971"/>
                </a:moveTo>
                <a:lnTo>
                  <a:pt x="5313" y="16200"/>
                </a:lnTo>
                <a:lnTo>
                  <a:pt x="7624" y="16200"/>
                </a:lnTo>
                <a:lnTo>
                  <a:pt x="7624" y="14194"/>
                </a:lnTo>
                <a:lnTo>
                  <a:pt x="5891" y="14194"/>
                </a:lnTo>
                <a:lnTo>
                  <a:pt x="5891" y="0"/>
                </a:lnTo>
                <a:lnTo>
                  <a:pt x="12013" y="0"/>
                </a:lnTo>
                <a:lnTo>
                  <a:pt x="18135" y="0"/>
                </a:lnTo>
                <a:lnTo>
                  <a:pt x="18135" y="10800"/>
                </a:lnTo>
                <a:lnTo>
                  <a:pt x="18135" y="14194"/>
                </a:lnTo>
                <a:lnTo>
                  <a:pt x="16402" y="14194"/>
                </a:lnTo>
                <a:lnTo>
                  <a:pt x="16402" y="16200"/>
                </a:lnTo>
                <a:lnTo>
                  <a:pt x="17788" y="16200"/>
                </a:lnTo>
                <a:lnTo>
                  <a:pt x="19059" y="17743"/>
                </a:lnTo>
                <a:lnTo>
                  <a:pt x="21022" y="19903"/>
                </a:lnTo>
                <a:lnTo>
                  <a:pt x="21253" y="20057"/>
                </a:lnTo>
                <a:lnTo>
                  <a:pt x="21369" y="20366"/>
                </a:lnTo>
                <a:lnTo>
                  <a:pt x="21600" y="20674"/>
                </a:lnTo>
                <a:lnTo>
                  <a:pt x="21600" y="20829"/>
                </a:lnTo>
                <a:lnTo>
                  <a:pt x="21600" y="20983"/>
                </a:lnTo>
                <a:lnTo>
                  <a:pt x="21600" y="21137"/>
                </a:lnTo>
                <a:lnTo>
                  <a:pt x="21600" y="21291"/>
                </a:lnTo>
                <a:lnTo>
                  <a:pt x="21484" y="21446"/>
                </a:lnTo>
                <a:lnTo>
                  <a:pt x="21369" y="21446"/>
                </a:lnTo>
                <a:lnTo>
                  <a:pt x="21138" y="21600"/>
                </a:lnTo>
                <a:lnTo>
                  <a:pt x="21022" y="21600"/>
                </a:lnTo>
                <a:lnTo>
                  <a:pt x="10973" y="21600"/>
                </a:lnTo>
                <a:lnTo>
                  <a:pt x="2079" y="21600"/>
                </a:lnTo>
                <a:lnTo>
                  <a:pt x="1848" y="21600"/>
                </a:lnTo>
                <a:lnTo>
                  <a:pt x="1733" y="21446"/>
                </a:lnTo>
                <a:lnTo>
                  <a:pt x="1617" y="21446"/>
                </a:lnTo>
                <a:lnTo>
                  <a:pt x="1502" y="21291"/>
                </a:lnTo>
                <a:lnTo>
                  <a:pt x="1386" y="21291"/>
                </a:lnTo>
                <a:lnTo>
                  <a:pt x="1386" y="21137"/>
                </a:lnTo>
                <a:lnTo>
                  <a:pt x="1386" y="20983"/>
                </a:lnTo>
                <a:lnTo>
                  <a:pt x="1386" y="20829"/>
                </a:lnTo>
                <a:lnTo>
                  <a:pt x="1502" y="20674"/>
                </a:lnTo>
                <a:lnTo>
                  <a:pt x="1617" y="20366"/>
                </a:lnTo>
                <a:lnTo>
                  <a:pt x="1733" y="20057"/>
                </a:lnTo>
                <a:lnTo>
                  <a:pt x="1964" y="19903"/>
                </a:lnTo>
                <a:lnTo>
                  <a:pt x="0" y="19903"/>
                </a:lnTo>
                <a:lnTo>
                  <a:pt x="0" y="10800"/>
                </a:lnTo>
                <a:lnTo>
                  <a:pt x="0" y="2777"/>
                </a:lnTo>
                <a:lnTo>
                  <a:pt x="4620" y="2777"/>
                </a:lnTo>
                <a:lnTo>
                  <a:pt x="4620" y="16971"/>
                </a:lnTo>
                <a:moveTo>
                  <a:pt x="4620" y="16971"/>
                </a:moveTo>
                <a:moveTo>
                  <a:pt x="4620" y="16971"/>
                </a:moveTo>
                <a:lnTo>
                  <a:pt x="4158" y="17434"/>
                </a:lnTo>
                <a:lnTo>
                  <a:pt x="2541" y="19286"/>
                </a:lnTo>
                <a:lnTo>
                  <a:pt x="1964" y="19903"/>
                </a:lnTo>
                <a:lnTo>
                  <a:pt x="4620" y="16971"/>
                </a:lnTo>
                <a:close/>
              </a:path>
              <a:path w="21600" h="21600" extrusionOk="0">
                <a:moveTo>
                  <a:pt x="7624" y="2314"/>
                </a:moveTo>
                <a:moveTo>
                  <a:pt x="16402" y="2314"/>
                </a:moveTo>
                <a:lnTo>
                  <a:pt x="16402" y="11880"/>
                </a:lnTo>
                <a:lnTo>
                  <a:pt x="7624" y="11880"/>
                </a:lnTo>
                <a:lnTo>
                  <a:pt x="7624" y="2314"/>
                </a:lnTo>
                <a:close/>
              </a:path>
              <a:path w="21600" h="21600" extrusionOk="0">
                <a:moveTo>
                  <a:pt x="578" y="4011"/>
                </a:moveTo>
                <a:moveTo>
                  <a:pt x="4043" y="4011"/>
                </a:moveTo>
                <a:lnTo>
                  <a:pt x="4043" y="4320"/>
                </a:lnTo>
                <a:lnTo>
                  <a:pt x="578" y="4320"/>
                </a:lnTo>
                <a:lnTo>
                  <a:pt x="578" y="4011"/>
                </a:lnTo>
                <a:close/>
                <a:moveTo>
                  <a:pt x="7624" y="14194"/>
                </a:moveTo>
                <a:lnTo>
                  <a:pt x="16402" y="14194"/>
                </a:lnTo>
                <a:lnTo>
                  <a:pt x="16402" y="16200"/>
                </a:lnTo>
                <a:lnTo>
                  <a:pt x="7624" y="16200"/>
                </a:lnTo>
              </a:path>
            </a:pathLst>
          </a:custGeom>
          <a:solidFill>
            <a:srgbClr val="FFFFCC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lIns="91420" tIns="45711" rIns="91420" bIns="45711"/>
          <a:lstStyle/>
          <a:p>
            <a:pPr defTabSz="914414"/>
            <a:endParaRPr lang="en-US"/>
          </a:p>
          <a:p>
            <a:pPr defTabSz="914414"/>
            <a:endParaRPr lang="en-US"/>
          </a:p>
        </p:txBody>
      </p:sp>
      <p:cxnSp>
        <p:nvCxnSpPr>
          <p:cNvPr id="24586" name="AutoShape 10"/>
          <p:cNvCxnSpPr>
            <a:cxnSpLocks noChangeShapeType="1"/>
            <a:stCxn id="24580" idx="2"/>
            <a:endCxn id="24585" idx="1"/>
          </p:cNvCxnSpPr>
          <p:nvPr/>
        </p:nvCxnSpPr>
        <p:spPr bwMode="auto">
          <a:xfrm flipH="1">
            <a:off x="953280" y="3990659"/>
            <a:ext cx="23040" cy="88569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4587" name="Text Box 11"/>
          <p:cNvSpPr txBox="1">
            <a:spLocks noChangeArrowheads="1"/>
          </p:cNvSpPr>
          <p:nvPr/>
        </p:nvSpPr>
        <p:spPr bwMode="auto">
          <a:xfrm>
            <a:off x="314314" y="5518659"/>
            <a:ext cx="1250572" cy="10156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420" tIns="45711" rIns="91420" bIns="45711">
            <a:spAutoFit/>
          </a:bodyPr>
          <a:lstStyle>
            <a:lvl1pPr defTabSz="1008063">
              <a:lnSpc>
                <a:spcPct val="93000"/>
              </a:lnSpc>
              <a:buClr>
                <a:srgbClr val="000000"/>
              </a:buClr>
              <a:buSzPct val="45000"/>
              <a:buFont typeface="Wingdings" charset="0"/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1pPr>
            <a:lvl2pPr marL="503238" defTabSz="1008063">
              <a:lnSpc>
                <a:spcPct val="93000"/>
              </a:lnSpc>
              <a:buClr>
                <a:srgbClr val="000000"/>
              </a:buClr>
              <a:buSzPct val="45000"/>
              <a:buFont typeface="Wingdings" charset="0"/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2pPr>
            <a:lvl3pPr marL="1008063" defTabSz="1008063">
              <a:lnSpc>
                <a:spcPct val="93000"/>
              </a:lnSpc>
              <a:buClr>
                <a:srgbClr val="000000"/>
              </a:buClr>
              <a:buSzPct val="45000"/>
              <a:buFont typeface="Wingdings" charset="0"/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3pPr>
            <a:lvl4pPr marL="1511300" defTabSz="1008063">
              <a:lnSpc>
                <a:spcPct val="93000"/>
              </a:lnSpc>
              <a:buClr>
                <a:srgbClr val="000000"/>
              </a:buClr>
              <a:buSzPct val="45000"/>
              <a:buFont typeface="Wingdings" charset="0"/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4pPr>
            <a:lvl5pPr marL="2016125" defTabSz="1008063">
              <a:lnSpc>
                <a:spcPct val="93000"/>
              </a:lnSpc>
              <a:buClr>
                <a:srgbClr val="000000"/>
              </a:buClr>
              <a:buSzPct val="45000"/>
              <a:buFont typeface="Wingdings" charset="0"/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5pPr>
            <a:lvl6pPr marL="2473325" defTabSz="10080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6pPr>
            <a:lvl7pPr marL="2930525" defTabSz="10080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7pPr>
            <a:lvl8pPr marL="3387725" defTabSz="10080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8pPr>
            <a:lvl9pPr marL="3844925" defTabSz="10080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lnSpc>
                <a:spcPct val="100000"/>
              </a:lnSpc>
              <a:buClrTx/>
              <a:buSzTx/>
              <a:buFontTx/>
              <a:buNone/>
            </a:pPr>
            <a:r>
              <a:rPr lang="en-US" sz="1200">
                <a:solidFill>
                  <a:schemeClr val="tx1"/>
                </a:solidFill>
                <a:latin typeface="Tahoma" charset="0"/>
              </a:rPr>
              <a:t>WSO2 ESB</a:t>
            </a:r>
          </a:p>
          <a:p>
            <a:pPr algn="ctr">
              <a:lnSpc>
                <a:spcPct val="100000"/>
              </a:lnSpc>
              <a:buClrTx/>
              <a:buSzTx/>
              <a:buFontTx/>
              <a:buNone/>
            </a:pPr>
            <a:r>
              <a:rPr lang="en-US" sz="1200" b="1">
                <a:solidFill>
                  <a:schemeClr val="tx1"/>
                </a:solidFill>
                <a:latin typeface="Tahoma" charset="0"/>
              </a:rPr>
              <a:t>Poll</a:t>
            </a:r>
          </a:p>
          <a:p>
            <a:pPr algn="ctr">
              <a:lnSpc>
                <a:spcPct val="100000"/>
              </a:lnSpc>
              <a:buClrTx/>
              <a:buSzTx/>
              <a:buFontTx/>
              <a:buNone/>
            </a:pPr>
            <a:r>
              <a:rPr lang="en-US" sz="1200" b="1">
                <a:solidFill>
                  <a:schemeClr val="tx1"/>
                </a:solidFill>
                <a:latin typeface="Tahoma" charset="0"/>
              </a:rPr>
              <a:t>Record-&gt;XML</a:t>
            </a:r>
          </a:p>
          <a:p>
            <a:pPr algn="ctr">
              <a:lnSpc>
                <a:spcPct val="100000"/>
              </a:lnSpc>
              <a:buClrTx/>
              <a:buSzTx/>
              <a:buFontTx/>
              <a:buNone/>
            </a:pPr>
            <a:r>
              <a:rPr lang="en-US" sz="1200" b="1">
                <a:solidFill>
                  <a:schemeClr val="tx1"/>
                </a:solidFill>
                <a:latin typeface="Tahoma" charset="0"/>
              </a:rPr>
              <a:t>XML-&gt;XML</a:t>
            </a:r>
          </a:p>
          <a:p>
            <a:pPr algn="ctr">
              <a:lnSpc>
                <a:spcPct val="100000"/>
              </a:lnSpc>
              <a:buClrTx/>
              <a:buSzTx/>
              <a:buFontTx/>
              <a:buNone/>
            </a:pPr>
            <a:r>
              <a:rPr lang="en-US" sz="1200" b="1">
                <a:solidFill>
                  <a:schemeClr val="tx1"/>
                </a:solidFill>
                <a:latin typeface="Tahoma" charset="0"/>
              </a:rPr>
              <a:t>Send</a:t>
            </a:r>
          </a:p>
        </p:txBody>
      </p:sp>
      <p:cxnSp>
        <p:nvCxnSpPr>
          <p:cNvPr id="24588" name="AutoShape 12"/>
          <p:cNvCxnSpPr>
            <a:cxnSpLocks noChangeShapeType="1"/>
            <a:stCxn id="24584" idx="2"/>
            <a:endCxn id="24579" idx="1"/>
          </p:cNvCxnSpPr>
          <p:nvPr/>
        </p:nvCxnSpPr>
        <p:spPr bwMode="auto">
          <a:xfrm>
            <a:off x="4534560" y="3332510"/>
            <a:ext cx="0" cy="177282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4589" name="Text Box 13"/>
          <p:cNvSpPr txBox="1">
            <a:spLocks noChangeArrowheads="1"/>
          </p:cNvSpPr>
          <p:nvPr/>
        </p:nvSpPr>
        <p:spPr bwMode="auto">
          <a:xfrm>
            <a:off x="3870721" y="6401472"/>
            <a:ext cx="1087200" cy="3686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420" tIns="45711" rIns="91420" bIns="45711">
            <a:spAutoFit/>
          </a:bodyPr>
          <a:lstStyle>
            <a:lvl1pPr defTabSz="1008063">
              <a:lnSpc>
                <a:spcPct val="93000"/>
              </a:lnSpc>
              <a:buClr>
                <a:srgbClr val="000000"/>
              </a:buClr>
              <a:buSzPct val="45000"/>
              <a:buFont typeface="Wingdings" charset="0"/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1pPr>
            <a:lvl2pPr marL="503238" defTabSz="1008063">
              <a:lnSpc>
                <a:spcPct val="93000"/>
              </a:lnSpc>
              <a:buClr>
                <a:srgbClr val="000000"/>
              </a:buClr>
              <a:buSzPct val="45000"/>
              <a:buFont typeface="Wingdings" charset="0"/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2pPr>
            <a:lvl3pPr marL="1008063" defTabSz="1008063">
              <a:lnSpc>
                <a:spcPct val="93000"/>
              </a:lnSpc>
              <a:buClr>
                <a:srgbClr val="000000"/>
              </a:buClr>
              <a:buSzPct val="45000"/>
              <a:buFont typeface="Wingdings" charset="0"/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3pPr>
            <a:lvl4pPr marL="1511300" defTabSz="1008063">
              <a:lnSpc>
                <a:spcPct val="93000"/>
              </a:lnSpc>
              <a:buClr>
                <a:srgbClr val="000000"/>
              </a:buClr>
              <a:buSzPct val="45000"/>
              <a:buFont typeface="Wingdings" charset="0"/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4pPr>
            <a:lvl5pPr marL="2016125" defTabSz="1008063">
              <a:lnSpc>
                <a:spcPct val="93000"/>
              </a:lnSpc>
              <a:buClr>
                <a:srgbClr val="000000"/>
              </a:buClr>
              <a:buSzPct val="45000"/>
              <a:buFont typeface="Wingdings" charset="0"/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5pPr>
            <a:lvl6pPr marL="2473325" defTabSz="10080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6pPr>
            <a:lvl7pPr marL="2930525" defTabSz="10080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7pPr>
            <a:lvl8pPr marL="3387725" defTabSz="10080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8pPr>
            <a:lvl9pPr marL="3844925" defTabSz="10080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lnSpc>
                <a:spcPct val="100000"/>
              </a:lnSpc>
              <a:buClrTx/>
              <a:buSzTx/>
              <a:buFontTx/>
              <a:buNone/>
            </a:pPr>
            <a:r>
              <a:rPr lang="en-US">
                <a:solidFill>
                  <a:schemeClr val="tx1"/>
                </a:solidFill>
                <a:latin typeface="Tahoma" charset="0"/>
              </a:rPr>
              <a:t>LONDON</a:t>
            </a:r>
          </a:p>
        </p:txBody>
      </p:sp>
      <p:cxnSp>
        <p:nvCxnSpPr>
          <p:cNvPr id="24590" name="AutoShape 14"/>
          <p:cNvCxnSpPr>
            <a:cxnSpLocks noChangeShapeType="1"/>
            <a:stCxn id="24585" idx="3"/>
            <a:endCxn id="24584" idx="0"/>
          </p:cNvCxnSpPr>
          <p:nvPr/>
        </p:nvCxnSpPr>
        <p:spPr bwMode="auto">
          <a:xfrm flipV="1">
            <a:off x="1236961" y="2962392"/>
            <a:ext cx="2802240" cy="2227913"/>
          </a:xfrm>
          <a:prstGeom prst="bentConnector3">
            <a:avLst>
              <a:gd name="adj1" fmla="val 52417"/>
            </a:avLst>
          </a:prstGeom>
          <a:noFill/>
          <a:ln w="9525">
            <a:solidFill>
              <a:schemeClr val="tx1"/>
            </a:solidFill>
            <a:miter lim="800000"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4592" name="Text Box 16"/>
          <p:cNvSpPr txBox="1">
            <a:spLocks noChangeArrowheads="1"/>
          </p:cNvSpPr>
          <p:nvPr/>
        </p:nvSpPr>
        <p:spPr bwMode="auto">
          <a:xfrm>
            <a:off x="3847582" y="3708390"/>
            <a:ext cx="1487717" cy="12003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420" tIns="45711" rIns="91420" bIns="45711">
            <a:spAutoFit/>
          </a:bodyPr>
          <a:lstStyle>
            <a:lvl1pPr defTabSz="1008063">
              <a:lnSpc>
                <a:spcPct val="93000"/>
              </a:lnSpc>
              <a:buClr>
                <a:srgbClr val="000000"/>
              </a:buClr>
              <a:buSzPct val="45000"/>
              <a:buFont typeface="Wingdings" charset="0"/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1pPr>
            <a:lvl2pPr marL="503238" defTabSz="1008063">
              <a:lnSpc>
                <a:spcPct val="93000"/>
              </a:lnSpc>
              <a:buClr>
                <a:srgbClr val="000000"/>
              </a:buClr>
              <a:buSzPct val="45000"/>
              <a:buFont typeface="Wingdings" charset="0"/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2pPr>
            <a:lvl3pPr marL="1008063" defTabSz="1008063">
              <a:lnSpc>
                <a:spcPct val="93000"/>
              </a:lnSpc>
              <a:buClr>
                <a:srgbClr val="000000"/>
              </a:buClr>
              <a:buSzPct val="45000"/>
              <a:buFont typeface="Wingdings" charset="0"/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3pPr>
            <a:lvl4pPr marL="1511300" defTabSz="1008063">
              <a:lnSpc>
                <a:spcPct val="93000"/>
              </a:lnSpc>
              <a:buClr>
                <a:srgbClr val="000000"/>
              </a:buClr>
              <a:buSzPct val="45000"/>
              <a:buFont typeface="Wingdings" charset="0"/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4pPr>
            <a:lvl5pPr marL="2016125" defTabSz="1008063">
              <a:lnSpc>
                <a:spcPct val="93000"/>
              </a:lnSpc>
              <a:buClr>
                <a:srgbClr val="000000"/>
              </a:buClr>
              <a:buSzPct val="45000"/>
              <a:buFont typeface="Wingdings" charset="0"/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5pPr>
            <a:lvl6pPr marL="2473325" defTabSz="10080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6pPr>
            <a:lvl7pPr marL="2930525" defTabSz="10080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7pPr>
            <a:lvl8pPr marL="3387725" defTabSz="10080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8pPr>
            <a:lvl9pPr marL="3844925" defTabSz="10080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lnSpc>
                <a:spcPct val="100000"/>
              </a:lnSpc>
              <a:buClrTx/>
              <a:buSzTx/>
              <a:buFontTx/>
              <a:buNone/>
            </a:pPr>
            <a:r>
              <a:rPr lang="en-US" sz="1200">
                <a:solidFill>
                  <a:schemeClr val="tx1"/>
                </a:solidFill>
                <a:latin typeface="Tahoma" charset="0"/>
              </a:rPr>
              <a:t>WSO2 ESB</a:t>
            </a:r>
          </a:p>
          <a:p>
            <a:pPr algn="ctr">
              <a:lnSpc>
                <a:spcPct val="100000"/>
              </a:lnSpc>
              <a:buClrTx/>
              <a:buSzTx/>
              <a:buFontTx/>
              <a:buNone/>
            </a:pPr>
            <a:r>
              <a:rPr lang="en-US" sz="1200" b="1">
                <a:solidFill>
                  <a:schemeClr val="tx1"/>
                </a:solidFill>
                <a:latin typeface="Tahoma" charset="0"/>
              </a:rPr>
              <a:t>Split/Iterate</a:t>
            </a:r>
          </a:p>
          <a:p>
            <a:pPr algn="ctr">
              <a:lnSpc>
                <a:spcPct val="100000"/>
              </a:lnSpc>
              <a:buClrTx/>
              <a:buSzTx/>
              <a:buFontTx/>
              <a:buNone/>
            </a:pPr>
            <a:r>
              <a:rPr lang="en-US" sz="1200" b="1">
                <a:solidFill>
                  <a:schemeClr val="tx1"/>
                </a:solidFill>
                <a:latin typeface="Tahoma" charset="0"/>
              </a:rPr>
              <a:t>DBLookup/Filter</a:t>
            </a:r>
          </a:p>
          <a:p>
            <a:pPr algn="ctr">
              <a:lnSpc>
                <a:spcPct val="100000"/>
              </a:lnSpc>
              <a:buClrTx/>
              <a:buSzTx/>
              <a:buFontTx/>
              <a:buNone/>
            </a:pPr>
            <a:r>
              <a:rPr lang="en-US" sz="1200" b="1">
                <a:solidFill>
                  <a:schemeClr val="tx1"/>
                </a:solidFill>
                <a:latin typeface="Tahoma" charset="0"/>
              </a:rPr>
              <a:t>Transform to MQ</a:t>
            </a:r>
          </a:p>
          <a:p>
            <a:pPr algn="ctr">
              <a:lnSpc>
                <a:spcPct val="100000"/>
              </a:lnSpc>
              <a:buClrTx/>
              <a:buSzTx/>
              <a:buFontTx/>
              <a:buNone/>
            </a:pPr>
            <a:r>
              <a:rPr lang="en-US" sz="1200" b="1">
                <a:solidFill>
                  <a:schemeClr val="tx1"/>
                </a:solidFill>
                <a:latin typeface="Tahoma" charset="0"/>
              </a:rPr>
              <a:t>Send</a:t>
            </a:r>
          </a:p>
          <a:p>
            <a:pPr algn="ctr">
              <a:lnSpc>
                <a:spcPct val="100000"/>
              </a:lnSpc>
              <a:buClrTx/>
              <a:buSzTx/>
              <a:buFontTx/>
              <a:buNone/>
            </a:pPr>
            <a:endParaRPr lang="en-US" sz="1200">
              <a:solidFill>
                <a:schemeClr val="tx1"/>
              </a:solidFill>
              <a:latin typeface="Tahoma" charset="0"/>
            </a:endParaRPr>
          </a:p>
        </p:txBody>
      </p:sp>
      <p:sp>
        <p:nvSpPr>
          <p:cNvPr id="24593" name="mainfrm"/>
          <p:cNvSpPr>
            <a:spLocks noEditPoints="1" noChangeArrowheads="1"/>
          </p:cNvSpPr>
          <p:nvPr/>
        </p:nvSpPr>
        <p:spPr bwMode="auto">
          <a:xfrm>
            <a:off x="7773121" y="2514505"/>
            <a:ext cx="914400" cy="914496"/>
          </a:xfrm>
          <a:custGeom>
            <a:avLst/>
            <a:gdLst>
              <a:gd name="T0" fmla="*/ 0 w 21600"/>
              <a:gd name="T1" fmla="*/ 0 h 21600"/>
              <a:gd name="T2" fmla="*/ 10800 w 21600"/>
              <a:gd name="T3" fmla="*/ 0 h 21600"/>
              <a:gd name="T4" fmla="*/ 21600 w 21600"/>
              <a:gd name="T5" fmla="*/ 0 h 21600"/>
              <a:gd name="T6" fmla="*/ 21600 w 21600"/>
              <a:gd name="T7" fmla="*/ 10800 h 21600"/>
              <a:gd name="T8" fmla="*/ 20603 w 21600"/>
              <a:gd name="T9" fmla="*/ 21600 h 21600"/>
              <a:gd name="T10" fmla="*/ 10800 w 21600"/>
              <a:gd name="T11" fmla="*/ 21600 h 21600"/>
              <a:gd name="T12" fmla="*/ 1163 w 21600"/>
              <a:gd name="T13" fmla="*/ 21600 h 21600"/>
              <a:gd name="T14" fmla="*/ 0 w 21600"/>
              <a:gd name="T15" fmla="*/ 10800 h 21600"/>
              <a:gd name="T16" fmla="*/ 332 w 21600"/>
              <a:gd name="T17" fmla="*/ 22174 h 21600"/>
              <a:gd name="T18" fmla="*/ 21579 w 21600"/>
              <a:gd name="T19" fmla="*/ 27914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 extrusionOk="0">
                <a:moveTo>
                  <a:pt x="21600" y="10885"/>
                </a:moveTo>
                <a:lnTo>
                  <a:pt x="21600" y="0"/>
                </a:lnTo>
                <a:lnTo>
                  <a:pt x="10634" y="0"/>
                </a:lnTo>
                <a:lnTo>
                  <a:pt x="0" y="0"/>
                </a:lnTo>
                <a:lnTo>
                  <a:pt x="0" y="10885"/>
                </a:lnTo>
                <a:lnTo>
                  <a:pt x="0" y="19729"/>
                </a:lnTo>
                <a:lnTo>
                  <a:pt x="1163" y="19729"/>
                </a:lnTo>
                <a:lnTo>
                  <a:pt x="1163" y="21600"/>
                </a:lnTo>
                <a:lnTo>
                  <a:pt x="10800" y="21600"/>
                </a:lnTo>
                <a:lnTo>
                  <a:pt x="20603" y="21600"/>
                </a:lnTo>
                <a:lnTo>
                  <a:pt x="20603" y="19729"/>
                </a:lnTo>
                <a:lnTo>
                  <a:pt x="21600" y="19729"/>
                </a:lnTo>
                <a:lnTo>
                  <a:pt x="21600" y="10885"/>
                </a:lnTo>
                <a:close/>
              </a:path>
              <a:path w="21600" h="21600" extrusionOk="0">
                <a:moveTo>
                  <a:pt x="1163" y="19729"/>
                </a:moveTo>
                <a:lnTo>
                  <a:pt x="4320" y="19729"/>
                </a:lnTo>
                <a:lnTo>
                  <a:pt x="16449" y="19729"/>
                </a:lnTo>
                <a:lnTo>
                  <a:pt x="20603" y="19729"/>
                </a:lnTo>
                <a:lnTo>
                  <a:pt x="1163" y="19729"/>
                </a:lnTo>
                <a:moveTo>
                  <a:pt x="1495" y="2381"/>
                </a:moveTo>
                <a:lnTo>
                  <a:pt x="2160" y="2381"/>
                </a:lnTo>
                <a:lnTo>
                  <a:pt x="4985" y="2381"/>
                </a:lnTo>
                <a:lnTo>
                  <a:pt x="5982" y="2381"/>
                </a:lnTo>
                <a:lnTo>
                  <a:pt x="1495" y="2381"/>
                </a:lnTo>
                <a:lnTo>
                  <a:pt x="1495" y="3402"/>
                </a:lnTo>
                <a:lnTo>
                  <a:pt x="2160" y="3402"/>
                </a:lnTo>
                <a:lnTo>
                  <a:pt x="4985" y="3402"/>
                </a:lnTo>
                <a:lnTo>
                  <a:pt x="5982" y="3402"/>
                </a:lnTo>
                <a:lnTo>
                  <a:pt x="1495" y="3402"/>
                </a:lnTo>
                <a:lnTo>
                  <a:pt x="1495" y="4422"/>
                </a:lnTo>
                <a:lnTo>
                  <a:pt x="2160" y="4422"/>
                </a:lnTo>
                <a:lnTo>
                  <a:pt x="4985" y="4422"/>
                </a:lnTo>
                <a:lnTo>
                  <a:pt x="5982" y="4422"/>
                </a:lnTo>
                <a:lnTo>
                  <a:pt x="1495" y="4422"/>
                </a:lnTo>
                <a:lnTo>
                  <a:pt x="1495" y="5443"/>
                </a:lnTo>
                <a:lnTo>
                  <a:pt x="2160" y="5443"/>
                </a:lnTo>
                <a:lnTo>
                  <a:pt x="4985" y="5443"/>
                </a:lnTo>
                <a:lnTo>
                  <a:pt x="5982" y="5443"/>
                </a:lnTo>
                <a:lnTo>
                  <a:pt x="1495" y="5443"/>
                </a:lnTo>
                <a:lnTo>
                  <a:pt x="1495" y="6463"/>
                </a:lnTo>
                <a:lnTo>
                  <a:pt x="2160" y="6463"/>
                </a:lnTo>
                <a:lnTo>
                  <a:pt x="4985" y="6463"/>
                </a:lnTo>
                <a:lnTo>
                  <a:pt x="5982" y="6463"/>
                </a:lnTo>
                <a:lnTo>
                  <a:pt x="1495" y="6463"/>
                </a:lnTo>
                <a:lnTo>
                  <a:pt x="1495" y="7483"/>
                </a:lnTo>
                <a:lnTo>
                  <a:pt x="2160" y="7483"/>
                </a:lnTo>
                <a:lnTo>
                  <a:pt x="4985" y="7483"/>
                </a:lnTo>
                <a:lnTo>
                  <a:pt x="5982" y="7483"/>
                </a:lnTo>
                <a:lnTo>
                  <a:pt x="1495" y="7483"/>
                </a:lnTo>
                <a:lnTo>
                  <a:pt x="1495" y="8504"/>
                </a:lnTo>
                <a:lnTo>
                  <a:pt x="2160" y="8504"/>
                </a:lnTo>
                <a:lnTo>
                  <a:pt x="4985" y="8504"/>
                </a:lnTo>
                <a:lnTo>
                  <a:pt x="5982" y="8504"/>
                </a:lnTo>
                <a:lnTo>
                  <a:pt x="1495" y="8504"/>
                </a:lnTo>
                <a:lnTo>
                  <a:pt x="1495" y="9524"/>
                </a:lnTo>
                <a:lnTo>
                  <a:pt x="2160" y="9524"/>
                </a:lnTo>
                <a:lnTo>
                  <a:pt x="4985" y="9524"/>
                </a:lnTo>
                <a:lnTo>
                  <a:pt x="5982" y="9524"/>
                </a:lnTo>
                <a:lnTo>
                  <a:pt x="1495" y="9524"/>
                </a:lnTo>
                <a:lnTo>
                  <a:pt x="1495" y="10545"/>
                </a:lnTo>
                <a:lnTo>
                  <a:pt x="2160" y="10545"/>
                </a:lnTo>
                <a:lnTo>
                  <a:pt x="4985" y="10545"/>
                </a:lnTo>
                <a:lnTo>
                  <a:pt x="5982" y="10545"/>
                </a:lnTo>
                <a:lnTo>
                  <a:pt x="1495" y="10545"/>
                </a:lnTo>
                <a:lnTo>
                  <a:pt x="1495" y="11565"/>
                </a:lnTo>
                <a:lnTo>
                  <a:pt x="2160" y="11565"/>
                </a:lnTo>
                <a:lnTo>
                  <a:pt x="4985" y="11565"/>
                </a:lnTo>
                <a:lnTo>
                  <a:pt x="5982" y="11565"/>
                </a:lnTo>
                <a:lnTo>
                  <a:pt x="1495" y="11565"/>
                </a:lnTo>
                <a:lnTo>
                  <a:pt x="1495" y="12586"/>
                </a:lnTo>
                <a:lnTo>
                  <a:pt x="2160" y="12586"/>
                </a:lnTo>
                <a:lnTo>
                  <a:pt x="4985" y="12586"/>
                </a:lnTo>
                <a:lnTo>
                  <a:pt x="5982" y="12586"/>
                </a:lnTo>
                <a:lnTo>
                  <a:pt x="1495" y="12586"/>
                </a:lnTo>
                <a:lnTo>
                  <a:pt x="1495" y="13606"/>
                </a:lnTo>
                <a:lnTo>
                  <a:pt x="2160" y="13606"/>
                </a:lnTo>
                <a:lnTo>
                  <a:pt x="4985" y="13606"/>
                </a:lnTo>
                <a:lnTo>
                  <a:pt x="5982" y="13606"/>
                </a:lnTo>
                <a:lnTo>
                  <a:pt x="1495" y="13606"/>
                </a:lnTo>
                <a:lnTo>
                  <a:pt x="1495" y="14627"/>
                </a:lnTo>
                <a:lnTo>
                  <a:pt x="2160" y="14627"/>
                </a:lnTo>
                <a:lnTo>
                  <a:pt x="4985" y="14627"/>
                </a:lnTo>
                <a:lnTo>
                  <a:pt x="5982" y="14627"/>
                </a:lnTo>
                <a:lnTo>
                  <a:pt x="1495" y="14627"/>
                </a:lnTo>
                <a:lnTo>
                  <a:pt x="1495" y="15647"/>
                </a:lnTo>
                <a:lnTo>
                  <a:pt x="2160" y="15647"/>
                </a:lnTo>
                <a:lnTo>
                  <a:pt x="4985" y="15647"/>
                </a:lnTo>
                <a:lnTo>
                  <a:pt x="5982" y="15647"/>
                </a:lnTo>
                <a:lnTo>
                  <a:pt x="1495" y="15647"/>
                </a:lnTo>
                <a:lnTo>
                  <a:pt x="1495" y="16668"/>
                </a:lnTo>
                <a:lnTo>
                  <a:pt x="2160" y="16668"/>
                </a:lnTo>
                <a:lnTo>
                  <a:pt x="4985" y="16668"/>
                </a:lnTo>
                <a:lnTo>
                  <a:pt x="5982" y="16668"/>
                </a:lnTo>
                <a:lnTo>
                  <a:pt x="1495" y="16668"/>
                </a:lnTo>
                <a:lnTo>
                  <a:pt x="1495" y="17688"/>
                </a:lnTo>
                <a:lnTo>
                  <a:pt x="2160" y="17688"/>
                </a:lnTo>
                <a:lnTo>
                  <a:pt x="4985" y="17688"/>
                </a:lnTo>
                <a:lnTo>
                  <a:pt x="5982" y="17688"/>
                </a:lnTo>
                <a:lnTo>
                  <a:pt x="1495" y="17688"/>
                </a:lnTo>
                <a:moveTo>
                  <a:pt x="1994" y="19729"/>
                </a:moveTo>
                <a:lnTo>
                  <a:pt x="1994" y="20069"/>
                </a:lnTo>
                <a:lnTo>
                  <a:pt x="1994" y="21260"/>
                </a:lnTo>
                <a:lnTo>
                  <a:pt x="1994" y="21600"/>
                </a:lnTo>
                <a:lnTo>
                  <a:pt x="1994" y="19729"/>
                </a:lnTo>
                <a:lnTo>
                  <a:pt x="2658" y="19729"/>
                </a:lnTo>
                <a:lnTo>
                  <a:pt x="2658" y="20069"/>
                </a:lnTo>
                <a:lnTo>
                  <a:pt x="2658" y="21260"/>
                </a:lnTo>
                <a:lnTo>
                  <a:pt x="2658" y="21600"/>
                </a:lnTo>
                <a:lnTo>
                  <a:pt x="2658" y="19729"/>
                </a:lnTo>
                <a:lnTo>
                  <a:pt x="3489" y="19729"/>
                </a:lnTo>
                <a:lnTo>
                  <a:pt x="3489" y="20069"/>
                </a:lnTo>
                <a:lnTo>
                  <a:pt x="3489" y="21260"/>
                </a:lnTo>
                <a:lnTo>
                  <a:pt x="3489" y="21600"/>
                </a:lnTo>
                <a:lnTo>
                  <a:pt x="3489" y="19729"/>
                </a:lnTo>
                <a:lnTo>
                  <a:pt x="4320" y="19729"/>
                </a:lnTo>
                <a:lnTo>
                  <a:pt x="4320" y="20069"/>
                </a:lnTo>
                <a:lnTo>
                  <a:pt x="4320" y="21260"/>
                </a:lnTo>
                <a:lnTo>
                  <a:pt x="4320" y="21600"/>
                </a:lnTo>
                <a:lnTo>
                  <a:pt x="4320" y="19729"/>
                </a:lnTo>
                <a:lnTo>
                  <a:pt x="5151" y="19729"/>
                </a:lnTo>
                <a:lnTo>
                  <a:pt x="5151" y="20069"/>
                </a:lnTo>
                <a:lnTo>
                  <a:pt x="5151" y="21260"/>
                </a:lnTo>
                <a:lnTo>
                  <a:pt x="5151" y="21600"/>
                </a:lnTo>
                <a:lnTo>
                  <a:pt x="5151" y="19729"/>
                </a:lnTo>
                <a:lnTo>
                  <a:pt x="5982" y="19729"/>
                </a:lnTo>
                <a:lnTo>
                  <a:pt x="5982" y="20069"/>
                </a:lnTo>
                <a:lnTo>
                  <a:pt x="5982" y="21260"/>
                </a:lnTo>
                <a:lnTo>
                  <a:pt x="5982" y="21600"/>
                </a:lnTo>
                <a:lnTo>
                  <a:pt x="5982" y="19729"/>
                </a:lnTo>
                <a:lnTo>
                  <a:pt x="6812" y="19729"/>
                </a:lnTo>
                <a:lnTo>
                  <a:pt x="6812" y="20069"/>
                </a:lnTo>
                <a:lnTo>
                  <a:pt x="6812" y="21260"/>
                </a:lnTo>
                <a:lnTo>
                  <a:pt x="6812" y="21600"/>
                </a:lnTo>
                <a:lnTo>
                  <a:pt x="6812" y="19729"/>
                </a:lnTo>
                <a:lnTo>
                  <a:pt x="7643" y="19729"/>
                </a:lnTo>
                <a:lnTo>
                  <a:pt x="7643" y="20069"/>
                </a:lnTo>
                <a:lnTo>
                  <a:pt x="7643" y="21260"/>
                </a:lnTo>
                <a:lnTo>
                  <a:pt x="7643" y="21600"/>
                </a:lnTo>
                <a:lnTo>
                  <a:pt x="7643" y="19729"/>
                </a:lnTo>
                <a:lnTo>
                  <a:pt x="8474" y="19729"/>
                </a:lnTo>
                <a:lnTo>
                  <a:pt x="8474" y="20069"/>
                </a:lnTo>
                <a:lnTo>
                  <a:pt x="8474" y="21260"/>
                </a:lnTo>
                <a:lnTo>
                  <a:pt x="8474" y="21600"/>
                </a:lnTo>
                <a:lnTo>
                  <a:pt x="8474" y="19729"/>
                </a:lnTo>
                <a:lnTo>
                  <a:pt x="9305" y="19729"/>
                </a:lnTo>
                <a:lnTo>
                  <a:pt x="9305" y="20069"/>
                </a:lnTo>
                <a:lnTo>
                  <a:pt x="9305" y="21260"/>
                </a:lnTo>
                <a:lnTo>
                  <a:pt x="9305" y="21600"/>
                </a:lnTo>
                <a:lnTo>
                  <a:pt x="9305" y="19729"/>
                </a:lnTo>
                <a:lnTo>
                  <a:pt x="10135" y="19729"/>
                </a:lnTo>
                <a:lnTo>
                  <a:pt x="10135" y="20069"/>
                </a:lnTo>
                <a:lnTo>
                  <a:pt x="10135" y="21260"/>
                </a:lnTo>
                <a:lnTo>
                  <a:pt x="10135" y="21600"/>
                </a:lnTo>
                <a:lnTo>
                  <a:pt x="10135" y="19729"/>
                </a:lnTo>
                <a:lnTo>
                  <a:pt x="10966" y="19729"/>
                </a:lnTo>
                <a:lnTo>
                  <a:pt x="10966" y="20069"/>
                </a:lnTo>
                <a:lnTo>
                  <a:pt x="10966" y="21260"/>
                </a:lnTo>
                <a:lnTo>
                  <a:pt x="10966" y="21600"/>
                </a:lnTo>
                <a:lnTo>
                  <a:pt x="10966" y="19729"/>
                </a:lnTo>
                <a:lnTo>
                  <a:pt x="11797" y="19729"/>
                </a:lnTo>
                <a:lnTo>
                  <a:pt x="11797" y="20069"/>
                </a:lnTo>
                <a:lnTo>
                  <a:pt x="11797" y="21260"/>
                </a:lnTo>
                <a:lnTo>
                  <a:pt x="11797" y="21600"/>
                </a:lnTo>
                <a:lnTo>
                  <a:pt x="11797" y="19729"/>
                </a:lnTo>
                <a:lnTo>
                  <a:pt x="12462" y="19729"/>
                </a:lnTo>
                <a:lnTo>
                  <a:pt x="12462" y="20069"/>
                </a:lnTo>
                <a:lnTo>
                  <a:pt x="12462" y="21260"/>
                </a:lnTo>
                <a:lnTo>
                  <a:pt x="12462" y="21600"/>
                </a:lnTo>
                <a:lnTo>
                  <a:pt x="12462" y="19729"/>
                </a:lnTo>
                <a:lnTo>
                  <a:pt x="13292" y="19729"/>
                </a:lnTo>
                <a:lnTo>
                  <a:pt x="13292" y="20069"/>
                </a:lnTo>
                <a:lnTo>
                  <a:pt x="13292" y="21260"/>
                </a:lnTo>
                <a:lnTo>
                  <a:pt x="13292" y="21600"/>
                </a:lnTo>
                <a:lnTo>
                  <a:pt x="13292" y="19729"/>
                </a:lnTo>
                <a:lnTo>
                  <a:pt x="14123" y="19729"/>
                </a:lnTo>
                <a:lnTo>
                  <a:pt x="14123" y="20069"/>
                </a:lnTo>
                <a:lnTo>
                  <a:pt x="14123" y="21260"/>
                </a:lnTo>
                <a:lnTo>
                  <a:pt x="14123" y="21600"/>
                </a:lnTo>
                <a:lnTo>
                  <a:pt x="14123" y="19729"/>
                </a:lnTo>
                <a:lnTo>
                  <a:pt x="14954" y="19729"/>
                </a:lnTo>
                <a:lnTo>
                  <a:pt x="14954" y="20069"/>
                </a:lnTo>
                <a:lnTo>
                  <a:pt x="14954" y="21260"/>
                </a:lnTo>
                <a:lnTo>
                  <a:pt x="14954" y="21600"/>
                </a:lnTo>
                <a:lnTo>
                  <a:pt x="14954" y="19729"/>
                </a:lnTo>
                <a:lnTo>
                  <a:pt x="15785" y="19729"/>
                </a:lnTo>
                <a:lnTo>
                  <a:pt x="15785" y="20069"/>
                </a:lnTo>
                <a:lnTo>
                  <a:pt x="15785" y="21260"/>
                </a:lnTo>
                <a:lnTo>
                  <a:pt x="15785" y="21600"/>
                </a:lnTo>
                <a:lnTo>
                  <a:pt x="15785" y="19729"/>
                </a:lnTo>
                <a:lnTo>
                  <a:pt x="16615" y="19729"/>
                </a:lnTo>
                <a:lnTo>
                  <a:pt x="16615" y="20069"/>
                </a:lnTo>
                <a:lnTo>
                  <a:pt x="16615" y="21260"/>
                </a:lnTo>
                <a:lnTo>
                  <a:pt x="16615" y="21600"/>
                </a:lnTo>
                <a:lnTo>
                  <a:pt x="16615" y="19729"/>
                </a:lnTo>
                <a:lnTo>
                  <a:pt x="17446" y="19729"/>
                </a:lnTo>
                <a:lnTo>
                  <a:pt x="17446" y="20069"/>
                </a:lnTo>
                <a:lnTo>
                  <a:pt x="17446" y="21260"/>
                </a:lnTo>
                <a:lnTo>
                  <a:pt x="17446" y="21600"/>
                </a:lnTo>
                <a:lnTo>
                  <a:pt x="17446" y="19729"/>
                </a:lnTo>
                <a:lnTo>
                  <a:pt x="18277" y="19729"/>
                </a:lnTo>
                <a:lnTo>
                  <a:pt x="18277" y="20069"/>
                </a:lnTo>
                <a:lnTo>
                  <a:pt x="18277" y="21260"/>
                </a:lnTo>
                <a:lnTo>
                  <a:pt x="18277" y="21600"/>
                </a:lnTo>
                <a:lnTo>
                  <a:pt x="18277" y="19729"/>
                </a:lnTo>
                <a:lnTo>
                  <a:pt x="19108" y="19729"/>
                </a:lnTo>
                <a:lnTo>
                  <a:pt x="19108" y="20069"/>
                </a:lnTo>
                <a:lnTo>
                  <a:pt x="19108" y="21260"/>
                </a:lnTo>
                <a:lnTo>
                  <a:pt x="19108" y="21600"/>
                </a:lnTo>
                <a:lnTo>
                  <a:pt x="19108" y="19729"/>
                </a:lnTo>
                <a:lnTo>
                  <a:pt x="19938" y="19729"/>
                </a:lnTo>
                <a:lnTo>
                  <a:pt x="19938" y="20069"/>
                </a:lnTo>
                <a:lnTo>
                  <a:pt x="19938" y="21260"/>
                </a:lnTo>
                <a:lnTo>
                  <a:pt x="19938" y="21600"/>
                </a:lnTo>
                <a:lnTo>
                  <a:pt x="19938" y="19729"/>
                </a:lnTo>
                <a:moveTo>
                  <a:pt x="1495" y="1531"/>
                </a:moveTo>
                <a:lnTo>
                  <a:pt x="5982" y="1531"/>
                </a:lnTo>
                <a:lnTo>
                  <a:pt x="5982" y="18539"/>
                </a:lnTo>
                <a:lnTo>
                  <a:pt x="1495" y="18539"/>
                </a:lnTo>
                <a:lnTo>
                  <a:pt x="1495" y="1531"/>
                </a:lnTo>
                <a:moveTo>
                  <a:pt x="7311" y="1531"/>
                </a:moveTo>
                <a:lnTo>
                  <a:pt x="7975" y="1531"/>
                </a:lnTo>
                <a:lnTo>
                  <a:pt x="7975" y="8334"/>
                </a:lnTo>
                <a:lnTo>
                  <a:pt x="7311" y="8334"/>
                </a:lnTo>
                <a:lnTo>
                  <a:pt x="7311" y="1531"/>
                </a:lnTo>
                <a:moveTo>
                  <a:pt x="7145" y="9865"/>
                </a:moveTo>
                <a:lnTo>
                  <a:pt x="8142" y="9865"/>
                </a:lnTo>
                <a:lnTo>
                  <a:pt x="8142" y="10715"/>
                </a:lnTo>
                <a:lnTo>
                  <a:pt x="7145" y="10715"/>
                </a:lnTo>
                <a:lnTo>
                  <a:pt x="7145" y="9865"/>
                </a:lnTo>
                <a:moveTo>
                  <a:pt x="8972" y="1531"/>
                </a:moveTo>
                <a:lnTo>
                  <a:pt x="12462" y="1531"/>
                </a:lnTo>
                <a:lnTo>
                  <a:pt x="12462" y="5443"/>
                </a:lnTo>
                <a:lnTo>
                  <a:pt x="8972" y="5443"/>
                </a:lnTo>
                <a:lnTo>
                  <a:pt x="8972" y="1531"/>
                </a:lnTo>
                <a:moveTo>
                  <a:pt x="13625" y="1531"/>
                </a:moveTo>
                <a:lnTo>
                  <a:pt x="20271" y="1531"/>
                </a:lnTo>
                <a:lnTo>
                  <a:pt x="20271" y="5443"/>
                </a:lnTo>
                <a:lnTo>
                  <a:pt x="13625" y="5443"/>
                </a:lnTo>
                <a:lnTo>
                  <a:pt x="13625" y="1531"/>
                </a:lnTo>
                <a:moveTo>
                  <a:pt x="18609" y="6463"/>
                </a:moveTo>
                <a:lnTo>
                  <a:pt x="20437" y="6463"/>
                </a:lnTo>
                <a:lnTo>
                  <a:pt x="20437" y="10885"/>
                </a:lnTo>
                <a:lnTo>
                  <a:pt x="18609" y="10885"/>
                </a:lnTo>
                <a:lnTo>
                  <a:pt x="18609" y="6463"/>
                </a:lnTo>
              </a:path>
            </a:pathLst>
          </a:custGeom>
          <a:solidFill>
            <a:srgbClr val="FFFFCC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lIns="91420" tIns="45711" rIns="91420" bIns="45711"/>
          <a:lstStyle/>
          <a:p>
            <a:pPr algn="ctr" defTabSz="914414"/>
            <a:r>
              <a:rPr lang="en-US" sz="1200" b="1"/>
              <a:t>Existing System</a:t>
            </a:r>
          </a:p>
        </p:txBody>
      </p:sp>
      <p:cxnSp>
        <p:nvCxnSpPr>
          <p:cNvPr id="24594" name="AutoShape 18"/>
          <p:cNvCxnSpPr>
            <a:cxnSpLocks noChangeShapeType="1"/>
            <a:stCxn id="24584" idx="3"/>
            <a:endCxn id="24593" idx="7"/>
          </p:cNvCxnSpPr>
          <p:nvPr/>
        </p:nvCxnSpPr>
        <p:spPr bwMode="auto">
          <a:xfrm>
            <a:off x="4871520" y="2962391"/>
            <a:ext cx="2901600" cy="10081"/>
          </a:xfrm>
          <a:prstGeom prst="bentConnector3">
            <a:avLst>
              <a:gd name="adj1" fmla="val 52704"/>
            </a:avLst>
          </a:prstGeom>
          <a:noFill/>
          <a:ln w="9525">
            <a:solidFill>
              <a:schemeClr val="tx1"/>
            </a:solidFill>
            <a:miter lim="800000"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4595" name="Text Box 19"/>
          <p:cNvSpPr txBox="1">
            <a:spLocks noChangeArrowheads="1"/>
          </p:cNvSpPr>
          <p:nvPr/>
        </p:nvSpPr>
        <p:spPr bwMode="auto">
          <a:xfrm>
            <a:off x="5623200" y="2698844"/>
            <a:ext cx="929020" cy="2769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420" tIns="45711" rIns="91420" bIns="45711">
            <a:spAutoFit/>
          </a:bodyPr>
          <a:lstStyle>
            <a:lvl1pPr defTabSz="1008063">
              <a:lnSpc>
                <a:spcPct val="93000"/>
              </a:lnSpc>
              <a:buClr>
                <a:srgbClr val="000000"/>
              </a:buClr>
              <a:buSzPct val="45000"/>
              <a:buFont typeface="Wingdings" charset="0"/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1pPr>
            <a:lvl2pPr marL="503238" defTabSz="1008063">
              <a:lnSpc>
                <a:spcPct val="93000"/>
              </a:lnSpc>
              <a:buClr>
                <a:srgbClr val="000000"/>
              </a:buClr>
              <a:buSzPct val="45000"/>
              <a:buFont typeface="Wingdings" charset="0"/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2pPr>
            <a:lvl3pPr marL="1008063" defTabSz="1008063">
              <a:lnSpc>
                <a:spcPct val="93000"/>
              </a:lnSpc>
              <a:buClr>
                <a:srgbClr val="000000"/>
              </a:buClr>
              <a:buSzPct val="45000"/>
              <a:buFont typeface="Wingdings" charset="0"/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3pPr>
            <a:lvl4pPr marL="1511300" defTabSz="1008063">
              <a:lnSpc>
                <a:spcPct val="93000"/>
              </a:lnSpc>
              <a:buClr>
                <a:srgbClr val="000000"/>
              </a:buClr>
              <a:buSzPct val="45000"/>
              <a:buFont typeface="Wingdings" charset="0"/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4pPr>
            <a:lvl5pPr marL="2016125" defTabSz="1008063">
              <a:lnSpc>
                <a:spcPct val="93000"/>
              </a:lnSpc>
              <a:buClr>
                <a:srgbClr val="000000"/>
              </a:buClr>
              <a:buSzPct val="45000"/>
              <a:buFont typeface="Wingdings" charset="0"/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5pPr>
            <a:lvl6pPr marL="2473325" defTabSz="10080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6pPr>
            <a:lvl7pPr marL="2930525" defTabSz="10080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7pPr>
            <a:lvl8pPr marL="3387725" defTabSz="10080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8pPr>
            <a:lvl9pPr marL="3844925" defTabSz="10080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lnSpc>
                <a:spcPct val="100000"/>
              </a:lnSpc>
              <a:buClrTx/>
              <a:buSzTx/>
              <a:buFontTx/>
              <a:buNone/>
            </a:pPr>
            <a:r>
              <a:rPr lang="en-US" sz="1200" b="1">
                <a:solidFill>
                  <a:schemeClr val="tx1"/>
                </a:solidFill>
                <a:latin typeface="Tahoma" charset="0"/>
              </a:rPr>
              <a:t>XML/JMS</a:t>
            </a:r>
          </a:p>
        </p:txBody>
      </p:sp>
    </p:spTree>
    <p:extLst>
      <p:ext uri="{BB962C8B-B14F-4D97-AF65-F5344CB8AC3E}">
        <p14:creationId xmlns:p14="http://schemas.microsoft.com/office/powerpoint/2010/main" val="30599310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EAI</a:t>
            </a:r>
            <a:endParaRPr lang="en-US" dirty="0"/>
          </a:p>
        </p:txBody>
      </p:sp>
      <p:sp>
        <p:nvSpPr>
          <p:cNvPr id="4" name="Plaque 3"/>
          <p:cNvSpPr/>
          <p:nvPr/>
        </p:nvSpPr>
        <p:spPr>
          <a:xfrm>
            <a:off x="3390900" y="2768600"/>
            <a:ext cx="2374900" cy="2133600"/>
          </a:xfrm>
          <a:prstGeom prst="plaqu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 smtClean="0"/>
              <a:t>Hub</a:t>
            </a:r>
            <a:endParaRPr lang="en-US" sz="5400" dirty="0"/>
          </a:p>
        </p:txBody>
      </p:sp>
      <p:sp>
        <p:nvSpPr>
          <p:cNvPr id="5" name="Octagon 4"/>
          <p:cNvSpPr/>
          <p:nvPr/>
        </p:nvSpPr>
        <p:spPr>
          <a:xfrm>
            <a:off x="457200" y="4902200"/>
            <a:ext cx="1524000" cy="1536700"/>
          </a:xfrm>
          <a:prstGeom prst="octag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ctagon 5"/>
          <p:cNvSpPr/>
          <p:nvPr/>
        </p:nvSpPr>
        <p:spPr>
          <a:xfrm>
            <a:off x="457200" y="1231900"/>
            <a:ext cx="1524000" cy="1536700"/>
          </a:xfrm>
          <a:prstGeom prst="octag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ctagon 7"/>
          <p:cNvSpPr/>
          <p:nvPr/>
        </p:nvSpPr>
        <p:spPr>
          <a:xfrm>
            <a:off x="7340600" y="4902200"/>
            <a:ext cx="1524000" cy="1536700"/>
          </a:xfrm>
          <a:prstGeom prst="octag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ctagon 8"/>
          <p:cNvSpPr/>
          <p:nvPr/>
        </p:nvSpPr>
        <p:spPr>
          <a:xfrm>
            <a:off x="7340600" y="1231900"/>
            <a:ext cx="1524000" cy="1536700"/>
          </a:xfrm>
          <a:prstGeom prst="octag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eft-Up Arrow 9"/>
          <p:cNvSpPr/>
          <p:nvPr/>
        </p:nvSpPr>
        <p:spPr>
          <a:xfrm>
            <a:off x="1981200" y="4902200"/>
            <a:ext cx="2387600" cy="1041400"/>
          </a:xfrm>
          <a:prstGeom prst="left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eft-Up Arrow 10"/>
          <p:cNvSpPr/>
          <p:nvPr/>
        </p:nvSpPr>
        <p:spPr>
          <a:xfrm flipH="1">
            <a:off x="4864100" y="4914900"/>
            <a:ext cx="2463800" cy="1041400"/>
          </a:xfrm>
          <a:prstGeom prst="left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Left-Up Arrow 11"/>
          <p:cNvSpPr/>
          <p:nvPr/>
        </p:nvSpPr>
        <p:spPr>
          <a:xfrm flipV="1">
            <a:off x="1993900" y="1714500"/>
            <a:ext cx="2387600" cy="1016000"/>
          </a:xfrm>
          <a:prstGeom prst="left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Left-Up Arrow 12"/>
          <p:cNvSpPr/>
          <p:nvPr/>
        </p:nvSpPr>
        <p:spPr>
          <a:xfrm flipH="1" flipV="1">
            <a:off x="4876800" y="1727200"/>
            <a:ext cx="2463800" cy="1016000"/>
          </a:xfrm>
          <a:prstGeom prst="left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8445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EAI hub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Many integration models still uses the “hub model” today (even with an ESB)</a:t>
            </a:r>
          </a:p>
          <a:p>
            <a:pPr lvl="1"/>
            <a:r>
              <a:rPr lang="en-US" dirty="0" smtClean="0"/>
              <a:t>Most vendors renamed their hub to ESB</a:t>
            </a:r>
          </a:p>
          <a:p>
            <a:r>
              <a:rPr lang="en-US" dirty="0" smtClean="0"/>
              <a:t>Why?</a:t>
            </a:r>
          </a:p>
          <a:p>
            <a:pPr lvl="1"/>
            <a:r>
              <a:rPr lang="en-US" dirty="0" smtClean="0"/>
              <a:t>Well understood pattern</a:t>
            </a:r>
          </a:p>
          <a:p>
            <a:pPr lvl="1"/>
            <a:r>
              <a:rPr lang="en-US" dirty="0" smtClean="0"/>
              <a:t>Easy to manage</a:t>
            </a:r>
          </a:p>
          <a:p>
            <a:r>
              <a:rPr lang="en-US" dirty="0" smtClean="0"/>
              <a:t>Why not?</a:t>
            </a:r>
          </a:p>
          <a:p>
            <a:pPr lvl="1"/>
            <a:r>
              <a:rPr lang="en-US" dirty="0" smtClean="0"/>
              <a:t>Too many meetings with the “EAI Hub </a:t>
            </a:r>
            <a:r>
              <a:rPr lang="en-US" dirty="0"/>
              <a:t>T</a:t>
            </a:r>
            <a:r>
              <a:rPr lang="en-US" dirty="0" smtClean="0"/>
              <a:t>eam”</a:t>
            </a:r>
            <a:endParaRPr lang="en-US" dirty="0"/>
          </a:p>
          <a:p>
            <a:pPr lvl="1"/>
            <a:r>
              <a:rPr lang="en-US" dirty="0" smtClean="0"/>
              <a:t>Too centrally managed (MQSI experiences)</a:t>
            </a:r>
          </a:p>
        </p:txBody>
      </p:sp>
    </p:spTree>
    <p:extLst>
      <p:ext uri="{BB962C8B-B14F-4D97-AF65-F5344CB8AC3E}">
        <p14:creationId xmlns:p14="http://schemas.microsoft.com/office/powerpoint/2010/main" val="29456606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300" y="129382"/>
            <a:ext cx="7633757" cy="5725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4776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8870" y="1052309"/>
            <a:ext cx="9145440" cy="52500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Hub approach with an ESB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9279130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49238"/>
            <a:ext cx="8229600" cy="1143000"/>
          </a:xfrm>
        </p:spPr>
        <p:txBody>
          <a:bodyPr/>
          <a:lstStyle/>
          <a:p>
            <a:r>
              <a:rPr lang="en-US" dirty="0" smtClean="0"/>
              <a:t>“Message Oriented Middleware”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936" y="1417638"/>
            <a:ext cx="7925880" cy="451248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278765" y="5930126"/>
            <a:ext cx="41454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alisto MT"/>
                <a:cs typeface="Calisto MT"/>
                <a:hlinkClick r:id="rId3"/>
              </a:rPr>
              <a:t>http://www.flickr.com/photos/robeast</a:t>
            </a:r>
            <a:r>
              <a:rPr lang="en-US" dirty="0" smtClean="0">
                <a:latin typeface="Calisto MT"/>
                <a:cs typeface="Calisto MT"/>
                <a:hlinkClick r:id="rId3"/>
              </a:rPr>
              <a:t>/</a:t>
            </a:r>
            <a:r>
              <a:rPr lang="en-US" dirty="0" smtClean="0">
                <a:latin typeface="Calisto MT"/>
                <a:cs typeface="Calisto MT"/>
              </a:rPr>
              <a:t> </a:t>
            </a:r>
            <a:endParaRPr lang="en-US" dirty="0">
              <a:latin typeface="Calisto MT"/>
              <a:cs typeface="Calisto MT"/>
            </a:endParaRPr>
          </a:p>
        </p:txBody>
      </p:sp>
    </p:spTree>
    <p:extLst>
      <p:ext uri="{BB962C8B-B14F-4D97-AF65-F5344CB8AC3E}">
        <p14:creationId xmlns:p14="http://schemas.microsoft.com/office/powerpoint/2010/main" val="1461936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MOM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Decouple message producers from consumers</a:t>
            </a:r>
          </a:p>
          <a:p>
            <a:pPr lvl="1"/>
            <a:r>
              <a:rPr lang="en-US" dirty="0" smtClean="0"/>
              <a:t>Decoupled in addressing </a:t>
            </a:r>
            <a:r>
              <a:rPr lang="en-US" i="1" dirty="0" smtClean="0"/>
              <a:t>and</a:t>
            </a:r>
            <a:r>
              <a:rPr lang="en-US" dirty="0" smtClean="0"/>
              <a:t> in time</a:t>
            </a:r>
          </a:p>
          <a:p>
            <a:r>
              <a:rPr lang="en-US" dirty="0" smtClean="0"/>
              <a:t>Not inherently decoupled in message format</a:t>
            </a:r>
          </a:p>
          <a:p>
            <a:pPr lvl="1"/>
            <a:r>
              <a:rPr lang="en-US" dirty="0" smtClean="0"/>
              <a:t>Though in many cases that too</a:t>
            </a:r>
          </a:p>
          <a:p>
            <a:r>
              <a:rPr lang="en-US" dirty="0" smtClean="0"/>
              <a:t>One-way asynchronous messages</a:t>
            </a:r>
          </a:p>
          <a:p>
            <a:pPr lvl="1"/>
            <a:r>
              <a:rPr lang="en-US" dirty="0" smtClean="0"/>
              <a:t>But request-reply possible using “Reply Queues”</a:t>
            </a:r>
          </a:p>
          <a:p>
            <a:r>
              <a:rPr lang="en-US" dirty="0" smtClean="0"/>
              <a:t>Usually used with reliable delivery</a:t>
            </a:r>
          </a:p>
        </p:txBody>
      </p:sp>
    </p:spTree>
    <p:extLst>
      <p:ext uri="{BB962C8B-B14F-4D97-AF65-F5344CB8AC3E}">
        <p14:creationId xmlns:p14="http://schemas.microsoft.com/office/powerpoint/2010/main" val="24825904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Queued Transaction Processing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725689" y="1801156"/>
            <a:ext cx="1088532" cy="945931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System A</a:t>
            </a:r>
            <a:endParaRPr lang="en-US" dirty="0"/>
          </a:p>
        </p:txBody>
      </p:sp>
      <p:sp>
        <p:nvSpPr>
          <p:cNvPr id="5" name="Can 4"/>
          <p:cNvSpPr/>
          <p:nvPr/>
        </p:nvSpPr>
        <p:spPr>
          <a:xfrm>
            <a:off x="803443" y="3459775"/>
            <a:ext cx="971904" cy="1243964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DB1</a:t>
            </a:r>
            <a:endParaRPr lang="en-US" dirty="0"/>
          </a:p>
        </p:txBody>
      </p:sp>
      <p:sp>
        <p:nvSpPr>
          <p:cNvPr id="6" name="Chevron 5"/>
          <p:cNvSpPr/>
          <p:nvPr/>
        </p:nvSpPr>
        <p:spPr>
          <a:xfrm>
            <a:off x="4483719" y="1801156"/>
            <a:ext cx="1879015" cy="945931"/>
          </a:xfrm>
          <a:prstGeom prst="chevr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Queue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2306653" y="1417638"/>
            <a:ext cx="3952411" cy="458189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073396" y="3187658"/>
            <a:ext cx="191309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Transaction 1:</a:t>
            </a:r>
          </a:p>
          <a:p>
            <a:r>
              <a:rPr lang="en-US" dirty="0" smtClean="0"/>
              <a:t>Add entry to DB1</a:t>
            </a:r>
          </a:p>
          <a:p>
            <a:r>
              <a:rPr lang="en-US" dirty="0" err="1" smtClean="0"/>
              <a:t>Enqueue</a:t>
            </a:r>
            <a:r>
              <a:rPr lang="en-US" dirty="0" smtClean="0"/>
              <a:t> Message</a:t>
            </a:r>
            <a:endParaRPr lang="en-US" dirty="0"/>
          </a:p>
        </p:txBody>
      </p:sp>
      <p:cxnSp>
        <p:nvCxnSpPr>
          <p:cNvPr id="11" name="Straight Arrow Connector 10"/>
          <p:cNvCxnSpPr>
            <a:stCxn id="4" idx="2"/>
            <a:endCxn id="5" idx="1"/>
          </p:cNvCxnSpPr>
          <p:nvPr/>
        </p:nvCxnSpPr>
        <p:spPr>
          <a:xfrm>
            <a:off x="1269955" y="2747087"/>
            <a:ext cx="19440" cy="7126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4" idx="3"/>
            <a:endCxn id="6" idx="1"/>
          </p:cNvCxnSpPr>
          <p:nvPr/>
        </p:nvCxnSpPr>
        <p:spPr>
          <a:xfrm>
            <a:off x="1814221" y="2274122"/>
            <a:ext cx="314246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/>
          <p:cNvSpPr/>
          <p:nvPr/>
        </p:nvSpPr>
        <p:spPr>
          <a:xfrm>
            <a:off x="6362734" y="4703739"/>
            <a:ext cx="1088532" cy="945931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System </a:t>
            </a:r>
          </a:p>
          <a:p>
            <a:pPr algn="ctr"/>
            <a:r>
              <a:rPr lang="en-US" dirty="0"/>
              <a:t>B</a:t>
            </a:r>
          </a:p>
        </p:txBody>
      </p:sp>
      <p:sp>
        <p:nvSpPr>
          <p:cNvPr id="18" name="Can 17"/>
          <p:cNvSpPr/>
          <p:nvPr/>
        </p:nvSpPr>
        <p:spPr>
          <a:xfrm>
            <a:off x="4325112" y="4545148"/>
            <a:ext cx="971904" cy="1243964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DB2</a:t>
            </a:r>
            <a:endParaRPr lang="en-US" dirty="0"/>
          </a:p>
        </p:txBody>
      </p:sp>
      <p:cxnSp>
        <p:nvCxnSpPr>
          <p:cNvPr id="20" name="Elbow Connector 19"/>
          <p:cNvCxnSpPr>
            <a:stCxn id="6" idx="3"/>
            <a:endCxn id="17" idx="0"/>
          </p:cNvCxnSpPr>
          <p:nvPr/>
        </p:nvCxnSpPr>
        <p:spPr>
          <a:xfrm>
            <a:off x="6362734" y="2274122"/>
            <a:ext cx="544266" cy="2429617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7" idx="1"/>
            <a:endCxn id="18" idx="4"/>
          </p:cNvCxnSpPr>
          <p:nvPr/>
        </p:nvCxnSpPr>
        <p:spPr>
          <a:xfrm flipH="1" flipV="1">
            <a:off x="5297016" y="5167130"/>
            <a:ext cx="1065718" cy="95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4687954" y="3187658"/>
            <a:ext cx="191219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Transaction 2:</a:t>
            </a:r>
          </a:p>
          <a:p>
            <a:r>
              <a:rPr lang="en-US" dirty="0" smtClean="0"/>
              <a:t>Add entry to DB2</a:t>
            </a:r>
          </a:p>
          <a:p>
            <a:r>
              <a:rPr lang="en-US" dirty="0" err="1" smtClean="0"/>
              <a:t>Dequeue</a:t>
            </a:r>
            <a:r>
              <a:rPr lang="en-US" dirty="0" smtClean="0"/>
              <a:t> Message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85709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90642"/>
            <a:ext cx="8229600" cy="1143000"/>
          </a:xfrm>
        </p:spPr>
        <p:txBody>
          <a:bodyPr/>
          <a:lstStyle/>
          <a:p>
            <a:r>
              <a:rPr lang="en-US" dirty="0" smtClean="0"/>
              <a:t>AMQP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9463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AMQP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Emerged out of JP Morgan</a:t>
            </a:r>
          </a:p>
          <a:p>
            <a:pPr lvl="1"/>
            <a:r>
              <a:rPr lang="en-US" dirty="0" smtClean="0"/>
              <a:t>Wanted an open source/open standard alternative to proprietary (e.g. </a:t>
            </a:r>
            <a:r>
              <a:rPr lang="en-US" dirty="0" err="1" smtClean="0"/>
              <a:t>MQSeries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Standardized at OASIS</a:t>
            </a:r>
          </a:p>
          <a:p>
            <a:pPr lvl="1"/>
            <a:r>
              <a:rPr lang="en-US" dirty="0" smtClean="0"/>
              <a:t>Multiple Open Source implementations</a:t>
            </a:r>
          </a:p>
          <a:p>
            <a:pPr lvl="2"/>
            <a:r>
              <a:rPr lang="en-US" dirty="0" err="1" smtClean="0"/>
              <a:t>RabbitMQ</a:t>
            </a:r>
            <a:r>
              <a:rPr lang="en-US" dirty="0" smtClean="0"/>
              <a:t>, Apache </a:t>
            </a:r>
            <a:r>
              <a:rPr lang="en-US" dirty="0" err="1" smtClean="0"/>
              <a:t>Qpid</a:t>
            </a:r>
            <a:r>
              <a:rPr lang="en-US" dirty="0" smtClean="0"/>
              <a:t>, WSO2 Message Broker,</a:t>
            </a:r>
            <a:br>
              <a:rPr lang="en-US" dirty="0" smtClean="0"/>
            </a:br>
            <a:r>
              <a:rPr lang="en-US" dirty="0" smtClean="0"/>
              <a:t>Apache Apollo, Apache </a:t>
            </a:r>
            <a:r>
              <a:rPr lang="en-US" dirty="0" err="1" smtClean="0"/>
              <a:t>ActiveMQ</a:t>
            </a:r>
            <a:r>
              <a:rPr lang="en-US" dirty="0" smtClean="0"/>
              <a:t>, </a:t>
            </a:r>
            <a:r>
              <a:rPr lang="en-US" dirty="0" err="1" smtClean="0"/>
              <a:t>etc</a:t>
            </a:r>
            <a:endParaRPr lang="en-US" dirty="0" smtClean="0"/>
          </a:p>
          <a:p>
            <a:pPr lvl="1"/>
            <a:r>
              <a:rPr lang="en-US" dirty="0" smtClean="0"/>
              <a:t>Used widely e.g. in </a:t>
            </a:r>
            <a:r>
              <a:rPr lang="en-US" dirty="0" err="1" smtClean="0"/>
              <a:t>OpenStack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5308488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MQTT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Very lightweight messaging pub/sub system</a:t>
            </a:r>
          </a:p>
          <a:p>
            <a:r>
              <a:rPr lang="en-US" dirty="0" smtClean="0"/>
              <a:t>Built for SCADA, M2M, </a:t>
            </a:r>
            <a:r>
              <a:rPr lang="en-US" dirty="0" err="1" smtClean="0"/>
              <a:t>IoT</a:t>
            </a:r>
            <a:endParaRPr lang="en-US" dirty="0" smtClean="0"/>
          </a:p>
          <a:p>
            <a:r>
              <a:rPr lang="en-US" dirty="0" smtClean="0"/>
              <a:t>Being </a:t>
            </a:r>
            <a:r>
              <a:rPr lang="en-US" dirty="0" err="1" smtClean="0"/>
              <a:t>standardised</a:t>
            </a:r>
            <a:r>
              <a:rPr lang="en-US" dirty="0" smtClean="0"/>
              <a:t> at OASIS MQTT TC</a:t>
            </a:r>
          </a:p>
          <a:p>
            <a:pPr lvl="1"/>
            <a:r>
              <a:rPr lang="en-US" dirty="0" smtClean="0"/>
              <a:t>Close to being done</a:t>
            </a:r>
          </a:p>
          <a:p>
            <a:pPr lvl="1"/>
            <a:r>
              <a:rPr lang="en-US" dirty="0" smtClean="0"/>
              <a:t>No wire changes from 3.1</a:t>
            </a:r>
          </a:p>
          <a:p>
            <a:r>
              <a:rPr lang="en-US" dirty="0" smtClean="0"/>
              <a:t>Big effort in the Eclipse </a:t>
            </a:r>
            <a:r>
              <a:rPr lang="en-US" dirty="0" err="1" smtClean="0"/>
              <a:t>Paho</a:t>
            </a:r>
            <a:r>
              <a:rPr lang="en-US" dirty="0" smtClean="0"/>
              <a:t> / M2M project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60706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Event Driven Architecture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829358" y="2734129"/>
            <a:ext cx="1684635" cy="155495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Event Producer</a:t>
            </a:r>
            <a:endParaRPr lang="en-US" dirty="0"/>
          </a:p>
        </p:txBody>
      </p:sp>
      <p:sp>
        <p:nvSpPr>
          <p:cNvPr id="5" name="Notched Right Arrow 4"/>
          <p:cNvSpPr/>
          <p:nvPr/>
        </p:nvSpPr>
        <p:spPr>
          <a:xfrm>
            <a:off x="3302165" y="3006247"/>
            <a:ext cx="1969726" cy="1023678"/>
          </a:xfrm>
          <a:prstGeom prst="notched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Event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5931990" y="1728149"/>
            <a:ext cx="1684635" cy="155495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Event Consumer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5931990" y="3559963"/>
            <a:ext cx="1684635" cy="155495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Event Consumer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64314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1938"/>
            <a:ext cx="8229600" cy="1143000"/>
          </a:xfrm>
        </p:spPr>
        <p:txBody>
          <a:bodyPr/>
          <a:lstStyle/>
          <a:p>
            <a:r>
              <a:rPr lang="en-US" dirty="0" smtClean="0"/>
              <a:t>“Event Driven Architecture”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12900"/>
            <a:ext cx="8229600" cy="4525963"/>
          </a:xfrm>
        </p:spPr>
        <p:txBody>
          <a:bodyPr/>
          <a:lstStyle/>
          <a:p>
            <a:r>
              <a:rPr lang="en-US" dirty="0" smtClean="0"/>
              <a:t>Actually how Apache (and WSO2) work(s) </a:t>
            </a:r>
          </a:p>
          <a:p>
            <a:pPr lvl="1"/>
            <a:r>
              <a:rPr lang="en-US" dirty="0" smtClean="0"/>
              <a:t>Mailing lists = topics</a:t>
            </a:r>
          </a:p>
          <a:p>
            <a:r>
              <a:rPr lang="en-US" dirty="0" smtClean="0"/>
              <a:t>Can be layered with reliable delivery</a:t>
            </a:r>
          </a:p>
          <a:p>
            <a:r>
              <a:rPr lang="en-US" dirty="0" smtClean="0"/>
              <a:t>Used a lot in high-volume logging, trading environments, fraud detection, </a:t>
            </a:r>
            <a:r>
              <a:rPr lang="en-US" dirty="0" err="1" smtClean="0"/>
              <a:t>etc</a:t>
            </a:r>
            <a:endParaRPr lang="en-US" dirty="0" smtClean="0"/>
          </a:p>
          <a:p>
            <a:r>
              <a:rPr lang="en-US" i="1" dirty="0" smtClean="0"/>
              <a:t>Requires a very different mindset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40846209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EDA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0" y="889000"/>
            <a:ext cx="50800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5366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Distributed Computing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59036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Feedback loops</a:t>
            </a:r>
          </a:p>
        </p:txBody>
      </p:sp>
      <p:sp>
        <p:nvSpPr>
          <p:cNvPr id="38917" name="Rectangle 5"/>
          <p:cNvSpPr>
            <a:spLocks noChangeArrowheads="1"/>
          </p:cNvSpPr>
          <p:nvPr/>
        </p:nvSpPr>
        <p:spPr bwMode="auto">
          <a:xfrm>
            <a:off x="652321" y="3233140"/>
            <a:ext cx="1632960" cy="1437271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pPr algn="ctr"/>
            <a:r>
              <a:rPr lang="en-US"/>
              <a:t>Black</a:t>
            </a:r>
          </a:p>
          <a:p>
            <a:pPr algn="ctr"/>
            <a:r>
              <a:rPr lang="en-US"/>
              <a:t>Box</a:t>
            </a:r>
          </a:p>
          <a:p>
            <a:pPr algn="ctr"/>
            <a:r>
              <a:rPr lang="en-US"/>
              <a:t>system</a:t>
            </a:r>
          </a:p>
        </p:txBody>
      </p:sp>
      <p:sp>
        <p:nvSpPr>
          <p:cNvPr id="38918" name="Rectangle 6"/>
          <p:cNvSpPr>
            <a:spLocks noChangeArrowheads="1"/>
          </p:cNvSpPr>
          <p:nvPr/>
        </p:nvSpPr>
        <p:spPr bwMode="auto">
          <a:xfrm>
            <a:off x="6336000" y="3233140"/>
            <a:ext cx="1632960" cy="1437271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pPr algn="ctr"/>
            <a:r>
              <a:rPr lang="en-US"/>
              <a:t>Black</a:t>
            </a:r>
          </a:p>
          <a:p>
            <a:pPr algn="ctr"/>
            <a:r>
              <a:rPr lang="en-US"/>
              <a:t>Box</a:t>
            </a:r>
          </a:p>
          <a:p>
            <a:pPr algn="ctr"/>
            <a:r>
              <a:rPr lang="en-US"/>
              <a:t>system</a:t>
            </a:r>
          </a:p>
        </p:txBody>
      </p:sp>
      <p:sp>
        <p:nvSpPr>
          <p:cNvPr id="38919" name="Rectangle 7"/>
          <p:cNvSpPr>
            <a:spLocks noChangeArrowheads="1"/>
          </p:cNvSpPr>
          <p:nvPr/>
        </p:nvSpPr>
        <p:spPr bwMode="auto">
          <a:xfrm>
            <a:off x="2416321" y="3233140"/>
            <a:ext cx="522720" cy="1437271"/>
          </a:xfrm>
          <a:prstGeom prst="rect">
            <a:avLst/>
          </a:prstGeom>
          <a:solidFill>
            <a:srgbClr val="00B8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eaVert" wrap="none" lIns="82945" tIns="41473" rIns="82945" bIns="41473" anchor="ctr"/>
          <a:lstStyle/>
          <a:p>
            <a:pPr algn="ctr"/>
            <a:r>
              <a:rPr lang="en-US"/>
              <a:t>Adapter</a:t>
            </a:r>
          </a:p>
        </p:txBody>
      </p:sp>
      <p:sp>
        <p:nvSpPr>
          <p:cNvPr id="38920" name="Rectangle 8"/>
          <p:cNvSpPr>
            <a:spLocks noChangeArrowheads="1"/>
          </p:cNvSpPr>
          <p:nvPr/>
        </p:nvSpPr>
        <p:spPr bwMode="auto">
          <a:xfrm>
            <a:off x="5682241" y="3233140"/>
            <a:ext cx="522720" cy="1437271"/>
          </a:xfrm>
          <a:prstGeom prst="rect">
            <a:avLst/>
          </a:prstGeom>
          <a:solidFill>
            <a:srgbClr val="00B8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eaVert" wrap="none" lIns="82945" tIns="41473" rIns="82945" bIns="41473" anchor="ctr"/>
          <a:lstStyle/>
          <a:p>
            <a:pPr algn="ctr"/>
            <a:r>
              <a:rPr lang="en-US"/>
              <a:t>Adapter</a:t>
            </a:r>
          </a:p>
        </p:txBody>
      </p:sp>
      <p:sp>
        <p:nvSpPr>
          <p:cNvPr id="38921" name="Oval 9"/>
          <p:cNvSpPr>
            <a:spLocks noChangeArrowheads="1"/>
          </p:cNvSpPr>
          <p:nvPr/>
        </p:nvSpPr>
        <p:spPr bwMode="auto">
          <a:xfrm>
            <a:off x="3134881" y="1339340"/>
            <a:ext cx="2220480" cy="1239971"/>
          </a:xfrm>
          <a:prstGeom prst="ellipse">
            <a:avLst/>
          </a:prstGeom>
          <a:solidFill>
            <a:srgbClr val="00B8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pPr algn="ctr"/>
            <a:r>
              <a:rPr lang="en-US"/>
              <a:t>Event Broker</a:t>
            </a:r>
          </a:p>
        </p:txBody>
      </p:sp>
      <p:cxnSp>
        <p:nvCxnSpPr>
          <p:cNvPr id="38922" name="AutoShape 10"/>
          <p:cNvCxnSpPr>
            <a:cxnSpLocks noChangeShapeType="1"/>
            <a:stCxn id="38919" idx="3"/>
            <a:endCxn id="38921" idx="3"/>
          </p:cNvCxnSpPr>
          <p:nvPr/>
        </p:nvCxnSpPr>
        <p:spPr bwMode="auto">
          <a:xfrm flipV="1">
            <a:off x="2939041" y="2397852"/>
            <a:ext cx="521280" cy="1553923"/>
          </a:xfrm>
          <a:prstGeom prst="bentConnector2">
            <a:avLst/>
          </a:prstGeom>
          <a:noFill/>
          <a:ln w="2857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8923" name="AutoShape 11"/>
          <p:cNvCxnSpPr>
            <a:cxnSpLocks noChangeShapeType="1"/>
            <a:stCxn id="38921" idx="5"/>
            <a:endCxn id="38920" idx="1"/>
          </p:cNvCxnSpPr>
          <p:nvPr/>
        </p:nvCxnSpPr>
        <p:spPr bwMode="auto">
          <a:xfrm rot="16200000" flipH="1">
            <a:off x="4579119" y="2848654"/>
            <a:ext cx="1553923" cy="652320"/>
          </a:xfrm>
          <a:prstGeom prst="bentConnector2">
            <a:avLst/>
          </a:prstGeom>
          <a:noFill/>
          <a:ln w="2857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8924" name="AutoShape 12"/>
          <p:cNvCxnSpPr>
            <a:cxnSpLocks noChangeShapeType="1"/>
            <a:stCxn id="38927" idx="2"/>
            <a:endCxn id="38926" idx="4"/>
          </p:cNvCxnSpPr>
          <p:nvPr/>
        </p:nvCxnSpPr>
        <p:spPr bwMode="auto">
          <a:xfrm rot="10800000">
            <a:off x="4701601" y="2514504"/>
            <a:ext cx="982080" cy="1828992"/>
          </a:xfrm>
          <a:prstGeom prst="bentConnector2">
            <a:avLst/>
          </a:prstGeom>
          <a:noFill/>
          <a:ln w="28575">
            <a:solidFill>
              <a:schemeClr val="accent2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8926" name="Oval 14"/>
          <p:cNvSpPr>
            <a:spLocks noChangeArrowheads="1"/>
          </p:cNvSpPr>
          <p:nvPr/>
        </p:nvSpPr>
        <p:spPr bwMode="auto">
          <a:xfrm>
            <a:off x="4636800" y="2383451"/>
            <a:ext cx="129600" cy="131053"/>
          </a:xfrm>
          <a:prstGeom prst="ellipse">
            <a:avLst/>
          </a:prstGeom>
          <a:solidFill>
            <a:srgbClr val="00B8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38927" name="Oval 15"/>
          <p:cNvSpPr>
            <a:spLocks noChangeArrowheads="1"/>
          </p:cNvSpPr>
          <p:nvPr/>
        </p:nvSpPr>
        <p:spPr bwMode="auto">
          <a:xfrm>
            <a:off x="5683681" y="4277250"/>
            <a:ext cx="129600" cy="131054"/>
          </a:xfrm>
          <a:prstGeom prst="ellipse">
            <a:avLst/>
          </a:prstGeom>
          <a:solidFill>
            <a:srgbClr val="00B8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38928" name="Oval 16"/>
          <p:cNvSpPr>
            <a:spLocks noChangeArrowheads="1"/>
          </p:cNvSpPr>
          <p:nvPr/>
        </p:nvSpPr>
        <p:spPr bwMode="auto">
          <a:xfrm>
            <a:off x="3919680" y="2383451"/>
            <a:ext cx="129600" cy="131053"/>
          </a:xfrm>
          <a:prstGeom prst="ellipse">
            <a:avLst/>
          </a:prstGeom>
          <a:solidFill>
            <a:srgbClr val="00B8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38929" name="Oval 17"/>
          <p:cNvSpPr>
            <a:spLocks noChangeArrowheads="1"/>
          </p:cNvSpPr>
          <p:nvPr/>
        </p:nvSpPr>
        <p:spPr bwMode="auto">
          <a:xfrm>
            <a:off x="2808000" y="4278690"/>
            <a:ext cx="129600" cy="131053"/>
          </a:xfrm>
          <a:prstGeom prst="ellipse">
            <a:avLst/>
          </a:prstGeom>
          <a:solidFill>
            <a:srgbClr val="00B8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cxnSp>
        <p:nvCxnSpPr>
          <p:cNvPr id="38930" name="AutoShape 18"/>
          <p:cNvCxnSpPr>
            <a:cxnSpLocks noChangeShapeType="1"/>
            <a:stCxn id="38928" idx="4"/>
            <a:endCxn id="38929" idx="6"/>
          </p:cNvCxnSpPr>
          <p:nvPr/>
        </p:nvCxnSpPr>
        <p:spPr bwMode="auto">
          <a:xfrm rot="5400000">
            <a:off x="2545824" y="2906281"/>
            <a:ext cx="1830433" cy="1046880"/>
          </a:xfrm>
          <a:prstGeom prst="bentConnector2">
            <a:avLst/>
          </a:prstGeom>
          <a:noFill/>
          <a:ln w="28575">
            <a:solidFill>
              <a:schemeClr val="accent2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8931" name="Rectangle 19"/>
          <p:cNvSpPr>
            <a:spLocks noChangeArrowheads="1"/>
          </p:cNvSpPr>
          <p:nvPr/>
        </p:nvSpPr>
        <p:spPr bwMode="auto">
          <a:xfrm>
            <a:off x="218881" y="5128379"/>
            <a:ext cx="7237204" cy="3607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82945" tIns="41473" rIns="82945" bIns="41473">
            <a:spAutoFit/>
          </a:bodyPr>
          <a:lstStyle/>
          <a:p>
            <a:r>
              <a:rPr lang="en-US">
                <a:solidFill>
                  <a:schemeClr val="tx1"/>
                </a:solidFill>
              </a:rPr>
              <a:t>http://pzf.fremantle.org/2008/09/interesting-problem-in-event-driven.html</a:t>
            </a:r>
          </a:p>
        </p:txBody>
      </p:sp>
    </p:spTree>
    <p:extLst>
      <p:ext uri="{BB962C8B-B14F-4D97-AF65-F5344CB8AC3E}">
        <p14:creationId xmlns:p14="http://schemas.microsoft.com/office/powerpoint/2010/main" val="6565637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</a:t>
            </a:r>
            <a:endParaRPr lang="en-US" dirty="0"/>
          </a:p>
        </p:txBody>
      </p:sp>
      <p:pic>
        <p:nvPicPr>
          <p:cNvPr id="4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55600" y="1331913"/>
            <a:ext cx="8483600" cy="4991479"/>
          </a:xfrm>
          <a:ln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808080">
                      <a:alpha val="74998"/>
                    </a:srgb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908173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did SOA evolve?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14006"/>
            <a:ext cx="8229600" cy="4525963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Directly came out of XML</a:t>
            </a:r>
          </a:p>
          <a:p>
            <a:pPr lvl="1"/>
            <a:r>
              <a:rPr lang="en-US" dirty="0" smtClean="0"/>
              <a:t>Understanding the schema and structure of messages </a:t>
            </a:r>
          </a:p>
          <a:p>
            <a:pPr lvl="1"/>
            <a:r>
              <a:rPr lang="en-US" dirty="0" smtClean="0"/>
              <a:t>Especially within the “fabric” not just at the endpoints</a:t>
            </a:r>
          </a:p>
          <a:p>
            <a:r>
              <a:rPr lang="en-US" dirty="0" smtClean="0"/>
              <a:t>What’s different?</a:t>
            </a:r>
          </a:p>
          <a:p>
            <a:pPr lvl="1"/>
            <a:r>
              <a:rPr lang="en-US" dirty="0" smtClean="0"/>
              <a:t>Metadata</a:t>
            </a:r>
          </a:p>
          <a:p>
            <a:pPr lvl="1"/>
            <a:r>
              <a:rPr lang="en-US" dirty="0" smtClean="0"/>
              <a:t>Policies</a:t>
            </a:r>
          </a:p>
          <a:p>
            <a:pPr lvl="1"/>
            <a:r>
              <a:rPr lang="en-US" dirty="0" smtClean="0"/>
              <a:t>Security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56664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Service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769" y="1163617"/>
            <a:ext cx="7601912" cy="507041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565036" y="5869546"/>
            <a:ext cx="37366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alisto MT"/>
                <a:cs typeface="Calisto MT"/>
              </a:rPr>
              <a:t>http://</a:t>
            </a:r>
            <a:r>
              <a:rPr lang="en-US" dirty="0" err="1">
                <a:solidFill>
                  <a:schemeClr val="bg1"/>
                </a:solidFill>
                <a:latin typeface="Calisto MT"/>
                <a:cs typeface="Calisto MT"/>
              </a:rPr>
              <a:t>www.flickr.com</a:t>
            </a:r>
            <a:r>
              <a:rPr lang="en-US" dirty="0">
                <a:solidFill>
                  <a:schemeClr val="bg1"/>
                </a:solidFill>
                <a:latin typeface="Calisto MT"/>
                <a:cs typeface="Calisto MT"/>
              </a:rPr>
              <a:t>/photos/</a:t>
            </a:r>
            <a:r>
              <a:rPr lang="en-US" dirty="0" err="1">
                <a:solidFill>
                  <a:schemeClr val="bg1"/>
                </a:solidFill>
                <a:latin typeface="Calisto MT"/>
                <a:cs typeface="Calisto MT"/>
              </a:rPr>
              <a:t>yjv</a:t>
            </a:r>
            <a:r>
              <a:rPr lang="en-US" dirty="0">
                <a:solidFill>
                  <a:schemeClr val="bg1"/>
                </a:solidFill>
                <a:latin typeface="Calisto MT"/>
                <a:cs typeface="Calisto MT"/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5352209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8444"/>
            <a:ext cx="8229600" cy="1143000"/>
          </a:xfrm>
        </p:spPr>
        <p:txBody>
          <a:bodyPr/>
          <a:lstStyle/>
          <a:p>
            <a:r>
              <a:rPr lang="en-US" dirty="0" smtClean="0"/>
              <a:t>SOA failures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r>
              <a:rPr lang="en-US" sz="4400" dirty="0" smtClean="0"/>
              <a:t>One consumer per service</a:t>
            </a:r>
          </a:p>
        </p:txBody>
      </p:sp>
    </p:spTree>
    <p:extLst>
      <p:ext uri="{BB962C8B-B14F-4D97-AF65-F5344CB8AC3E}">
        <p14:creationId xmlns:p14="http://schemas.microsoft.com/office/powerpoint/2010/main" val="29910097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SOA failures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14006"/>
            <a:ext cx="8229600" cy="4525963"/>
          </a:xfrm>
        </p:spPr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r>
              <a:rPr lang="en-US" sz="4800" dirty="0" smtClean="0"/>
              <a:t>“Just buy an ESB from me”</a:t>
            </a:r>
          </a:p>
        </p:txBody>
      </p:sp>
    </p:spTree>
    <p:extLst>
      <p:ext uri="{BB962C8B-B14F-4D97-AF65-F5344CB8AC3E}">
        <p14:creationId xmlns:p14="http://schemas.microsoft.com/office/powerpoint/2010/main" val="11427771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SOA failures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r>
              <a:rPr lang="en-US" sz="4800" dirty="0" smtClean="0"/>
              <a:t>Vendor Driven Architecture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4728750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</a:t>
            </a:r>
            <a:r>
              <a:rPr lang="en-US" dirty="0" err="1" smtClean="0"/>
              <a:t>soa</a:t>
            </a:r>
            <a:r>
              <a:rPr lang="en-US" dirty="0" smtClean="0"/>
              <a:t>” successes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3999" y="2101069"/>
            <a:ext cx="2172637" cy="2172637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907115" y="1600200"/>
            <a:ext cx="4110627" cy="1340422"/>
            <a:chOff x="907115" y="1600200"/>
            <a:chExt cx="4110627" cy="1340422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07115" y="1600200"/>
              <a:ext cx="4110627" cy="1340422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3699705" y="2333170"/>
              <a:ext cx="1318037" cy="607452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1677" y="3826241"/>
            <a:ext cx="5236056" cy="1404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7833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3700"/>
            <a:ext cx="9144000" cy="6047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4323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19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Why ESB/SOA model isn’t just EAI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Policy based </a:t>
            </a:r>
          </a:p>
          <a:p>
            <a:pPr lvl="1"/>
            <a:r>
              <a:rPr lang="en-US" dirty="0" smtClean="0"/>
              <a:t>XACML, Throttling Policy, </a:t>
            </a:r>
            <a:r>
              <a:rPr lang="en-US" dirty="0" err="1" smtClean="0"/>
              <a:t>etc</a:t>
            </a:r>
            <a:endParaRPr lang="en-US" dirty="0" smtClean="0"/>
          </a:p>
          <a:p>
            <a:pPr lvl="1"/>
            <a:r>
              <a:rPr lang="en-US" dirty="0" smtClean="0"/>
              <a:t>eBay’s Internal Service Router</a:t>
            </a:r>
          </a:p>
          <a:p>
            <a:r>
              <a:rPr lang="en-US" dirty="0" smtClean="0"/>
              <a:t>Independent management </a:t>
            </a:r>
          </a:p>
          <a:p>
            <a:pPr lvl="1"/>
            <a:r>
              <a:rPr lang="en-US" dirty="0" smtClean="0"/>
              <a:t>Loose coupling of configuration</a:t>
            </a:r>
          </a:p>
          <a:p>
            <a:pPr lvl="1"/>
            <a:r>
              <a:rPr lang="en-US" dirty="0" smtClean="0"/>
              <a:t>Hot deploy / re-deploy / continuous delivery</a:t>
            </a:r>
          </a:p>
          <a:p>
            <a:r>
              <a:rPr lang="en-US" dirty="0" smtClean="0"/>
              <a:t>Governance </a:t>
            </a:r>
          </a:p>
          <a:p>
            <a:pPr lvl="1"/>
            <a:r>
              <a:rPr lang="en-US" dirty="0" smtClean="0"/>
              <a:t>Lifecycle and Dependency management</a:t>
            </a:r>
          </a:p>
          <a:p>
            <a:pPr lvl="1"/>
            <a:r>
              <a:rPr lang="en-US" dirty="0" smtClean="0"/>
              <a:t>Analysis and reporting on the meta-model</a:t>
            </a:r>
          </a:p>
          <a:p>
            <a:r>
              <a:rPr lang="en-US" dirty="0" smtClean="0"/>
              <a:t>Non-blocking asynchronous routing</a:t>
            </a:r>
          </a:p>
          <a:p>
            <a:r>
              <a:rPr lang="en-US" dirty="0" smtClean="0"/>
              <a:t>Distributed architecture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03275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Why is Distributed Computing important?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Scale</a:t>
            </a:r>
          </a:p>
          <a:p>
            <a:r>
              <a:rPr lang="en-US" dirty="0" smtClean="0"/>
              <a:t>Evolution</a:t>
            </a:r>
          </a:p>
          <a:p>
            <a:r>
              <a:rPr lang="en-US" dirty="0" smtClean="0"/>
              <a:t>Integration</a:t>
            </a:r>
          </a:p>
          <a:p>
            <a:r>
              <a:rPr lang="en-US" dirty="0" smtClean="0"/>
              <a:t>Cross-boundary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461892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Services != SOA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There are SOA’s that don’t use Web Services</a:t>
            </a:r>
          </a:p>
          <a:p>
            <a:pPr lvl="1"/>
            <a:r>
              <a:rPr lang="en-US" dirty="0" smtClean="0"/>
              <a:t>We will see some in the case studies…</a:t>
            </a:r>
          </a:p>
          <a:p>
            <a:r>
              <a:rPr lang="en-US" dirty="0" smtClean="0"/>
              <a:t>There are systems that use Web Services that are not Service Oriented</a:t>
            </a:r>
          </a:p>
          <a:p>
            <a:pPr lvl="1"/>
            <a:r>
              <a:rPr lang="en-US" dirty="0" smtClean="0"/>
              <a:t>e.g. Taking an existing text/TCP model and </a:t>
            </a:r>
            <a:r>
              <a:rPr lang="en-US" dirty="0" err="1" smtClean="0"/>
              <a:t>tunnelling</a:t>
            </a:r>
            <a:r>
              <a:rPr lang="en-US" dirty="0" smtClean="0"/>
              <a:t> over SOAP</a:t>
            </a:r>
          </a:p>
        </p:txBody>
      </p:sp>
    </p:spTree>
    <p:extLst>
      <p:ext uri="{BB962C8B-B14F-4D97-AF65-F5344CB8AC3E}">
        <p14:creationId xmlns:p14="http://schemas.microsoft.com/office/powerpoint/2010/main" val="28473341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6300" y="0"/>
            <a:ext cx="48409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1655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89" y="1254136"/>
            <a:ext cx="9144000" cy="4822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4734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0" y="1083333"/>
            <a:ext cx="9144000" cy="562835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/>
          <p:cNvSpPr/>
          <p:nvPr/>
        </p:nvSpPr>
        <p:spPr>
          <a:xfrm>
            <a:off x="459396" y="2124856"/>
            <a:ext cx="8269121" cy="702519"/>
          </a:xfrm>
          <a:prstGeom prst="round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459396" y="2979775"/>
            <a:ext cx="8269121" cy="702519"/>
          </a:xfrm>
          <a:prstGeom prst="roundRect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459396" y="3834694"/>
            <a:ext cx="8269121" cy="702519"/>
          </a:xfrm>
          <a:prstGeom prst="round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459396" y="4689613"/>
            <a:ext cx="8269121" cy="702519"/>
          </a:xfrm>
          <a:prstGeom prst="roundRect">
            <a:avLst/>
          </a:prstGeom>
          <a:solidFill>
            <a:schemeClr val="accent4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459396" y="5544532"/>
            <a:ext cx="8269121" cy="70251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 rot="16200000">
            <a:off x="384815" y="5677630"/>
            <a:ext cx="75712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 smtClean="0"/>
              <a:t>System </a:t>
            </a:r>
          </a:p>
          <a:p>
            <a:r>
              <a:rPr lang="en-US" sz="1100" dirty="0" smtClean="0"/>
              <a:t>Of Record</a:t>
            </a:r>
            <a:endParaRPr lang="en-US" sz="1100" dirty="0"/>
          </a:p>
        </p:txBody>
      </p:sp>
      <p:sp>
        <p:nvSpPr>
          <p:cNvPr id="10" name="TextBox 9"/>
          <p:cNvSpPr txBox="1"/>
          <p:nvPr/>
        </p:nvSpPr>
        <p:spPr>
          <a:xfrm rot="16200000">
            <a:off x="536392" y="4798128"/>
            <a:ext cx="45397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 smtClean="0"/>
              <a:t>Data</a:t>
            </a:r>
          </a:p>
          <a:p>
            <a:pPr algn="ctr"/>
            <a:r>
              <a:rPr lang="en-US" sz="1100" dirty="0" err="1" smtClean="0"/>
              <a:t>Virt</a:t>
            </a:r>
            <a:endParaRPr lang="en-US" sz="1100" dirty="0"/>
          </a:p>
        </p:txBody>
      </p:sp>
      <p:sp>
        <p:nvSpPr>
          <p:cNvPr id="11" name="TextBox 10"/>
          <p:cNvSpPr txBox="1"/>
          <p:nvPr/>
        </p:nvSpPr>
        <p:spPr>
          <a:xfrm rot="16200000">
            <a:off x="549217" y="4006269"/>
            <a:ext cx="42832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 smtClean="0"/>
              <a:t>SOA</a:t>
            </a:r>
            <a:endParaRPr lang="en-US" sz="1100" dirty="0"/>
          </a:p>
        </p:txBody>
      </p:sp>
      <p:sp>
        <p:nvSpPr>
          <p:cNvPr id="12" name="TextBox 11"/>
          <p:cNvSpPr txBox="1"/>
          <p:nvPr/>
        </p:nvSpPr>
        <p:spPr>
          <a:xfrm rot="16200000">
            <a:off x="597622" y="3172441"/>
            <a:ext cx="37470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 smtClean="0"/>
              <a:t>API</a:t>
            </a:r>
            <a:endParaRPr lang="en-US" sz="1100" dirty="0"/>
          </a:p>
        </p:txBody>
      </p:sp>
      <p:sp>
        <p:nvSpPr>
          <p:cNvPr id="13" name="TextBox 12"/>
          <p:cNvSpPr txBox="1"/>
          <p:nvPr/>
        </p:nvSpPr>
        <p:spPr>
          <a:xfrm rot="16200000">
            <a:off x="392731" y="2280995"/>
            <a:ext cx="79644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 smtClean="0"/>
              <a:t>Systems</a:t>
            </a:r>
          </a:p>
          <a:p>
            <a:pPr algn="ctr"/>
            <a:r>
              <a:rPr lang="en-US" sz="1100" dirty="0" smtClean="0"/>
              <a:t>Of </a:t>
            </a:r>
            <a:r>
              <a:rPr lang="en-US" sz="1100" dirty="0" err="1" smtClean="0"/>
              <a:t>Engmnt</a:t>
            </a:r>
            <a:endParaRPr lang="en-US" sz="1100" dirty="0"/>
          </a:p>
        </p:txBody>
      </p:sp>
      <p:sp>
        <p:nvSpPr>
          <p:cNvPr id="14" name="Rounded Rectangle 13"/>
          <p:cNvSpPr/>
          <p:nvPr/>
        </p:nvSpPr>
        <p:spPr>
          <a:xfrm>
            <a:off x="1124857" y="1173240"/>
            <a:ext cx="1197429" cy="5237238"/>
          </a:xfrm>
          <a:prstGeom prst="round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2474686" y="1173240"/>
            <a:ext cx="1197429" cy="5237238"/>
          </a:xfrm>
          <a:prstGeom prst="round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3824515" y="1173240"/>
            <a:ext cx="2126342" cy="5237238"/>
          </a:xfrm>
          <a:prstGeom prst="round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6069392" y="1173240"/>
            <a:ext cx="1197429" cy="5237238"/>
          </a:xfrm>
          <a:prstGeom prst="round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>
            <a:off x="7352692" y="1173240"/>
            <a:ext cx="1197429" cy="5237238"/>
          </a:xfrm>
          <a:prstGeom prst="round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1378857" y="1158254"/>
            <a:ext cx="6564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 smtClean="0"/>
              <a:t>Develop</a:t>
            </a:r>
            <a:endParaRPr lang="en-US" sz="1100" dirty="0"/>
          </a:p>
        </p:txBody>
      </p:sp>
      <p:sp>
        <p:nvSpPr>
          <p:cNvPr id="20" name="TextBox 19"/>
          <p:cNvSpPr txBox="1"/>
          <p:nvPr/>
        </p:nvSpPr>
        <p:spPr>
          <a:xfrm>
            <a:off x="2781186" y="1155659"/>
            <a:ext cx="5998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 smtClean="0"/>
              <a:t>Publish</a:t>
            </a:r>
            <a:endParaRPr lang="en-US" sz="1100" dirty="0"/>
          </a:p>
        </p:txBody>
      </p:sp>
      <p:sp>
        <p:nvSpPr>
          <p:cNvPr id="21" name="TextBox 20"/>
          <p:cNvSpPr txBox="1"/>
          <p:nvPr/>
        </p:nvSpPr>
        <p:spPr>
          <a:xfrm>
            <a:off x="4183514" y="1153064"/>
            <a:ext cx="1440771" cy="266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/>
              <a:t>Consume and Run</a:t>
            </a:r>
            <a:endParaRPr lang="en-US" sz="1100" dirty="0"/>
          </a:p>
        </p:txBody>
      </p:sp>
      <p:sp>
        <p:nvSpPr>
          <p:cNvPr id="22" name="TextBox 21"/>
          <p:cNvSpPr txBox="1"/>
          <p:nvPr/>
        </p:nvSpPr>
        <p:spPr>
          <a:xfrm>
            <a:off x="5950857" y="1158254"/>
            <a:ext cx="14407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/>
              <a:t>Secure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251461" y="1150469"/>
            <a:ext cx="14407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/>
              <a:t>Monitor and</a:t>
            </a:r>
          </a:p>
          <a:p>
            <a:pPr algn="ctr"/>
            <a:r>
              <a:rPr lang="en-US" sz="1100" dirty="0" smtClean="0"/>
              <a:t>Manage</a:t>
            </a:r>
            <a:endParaRPr lang="en-US" sz="1100" dirty="0"/>
          </a:p>
        </p:txBody>
      </p:sp>
      <p:sp>
        <p:nvSpPr>
          <p:cNvPr id="2" name="Rectangle 1"/>
          <p:cNvSpPr/>
          <p:nvPr/>
        </p:nvSpPr>
        <p:spPr>
          <a:xfrm>
            <a:off x="1209524" y="2225524"/>
            <a:ext cx="1016000" cy="48380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Web App</a:t>
            </a:r>
          </a:p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Development</a:t>
            </a:r>
          </a:p>
        </p:txBody>
      </p:sp>
      <p:sp>
        <p:nvSpPr>
          <p:cNvPr id="25" name="Rectangle 24"/>
          <p:cNvSpPr/>
          <p:nvPr/>
        </p:nvSpPr>
        <p:spPr>
          <a:xfrm>
            <a:off x="3899066" y="2225524"/>
            <a:ext cx="919627" cy="48380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Mobile Apps</a:t>
            </a:r>
          </a:p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Web Apps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1209524" y="3067264"/>
            <a:ext cx="1016000" cy="48380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SDKs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1209524" y="3921099"/>
            <a:ext cx="1016000" cy="48380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Service Tooling</a:t>
            </a:r>
          </a:p>
        </p:txBody>
      </p:sp>
      <p:sp>
        <p:nvSpPr>
          <p:cNvPr id="30" name="Rectangle 29"/>
          <p:cNvSpPr/>
          <p:nvPr/>
        </p:nvSpPr>
        <p:spPr>
          <a:xfrm>
            <a:off x="1209524" y="4787029"/>
            <a:ext cx="1016000" cy="48380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Taxonomy</a:t>
            </a:r>
          </a:p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Ontology</a:t>
            </a:r>
          </a:p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Data Tooling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1209524" y="5640864"/>
            <a:ext cx="1016000" cy="48380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Legacy Tooling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2574723" y="2225524"/>
            <a:ext cx="1016000" cy="48380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Public / Private</a:t>
            </a:r>
          </a:p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App Store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2574723" y="3067264"/>
            <a:ext cx="1016000" cy="48380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API Store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2574723" y="3921099"/>
            <a:ext cx="1016000" cy="48380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Governance Registry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2574723" y="4787029"/>
            <a:ext cx="1016000" cy="48380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Data Registry and Governance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2574723" y="5640864"/>
            <a:ext cx="1016000" cy="48380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Traditional Documentation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6154059" y="2225525"/>
            <a:ext cx="1016000" cy="20263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SSO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6154059" y="3921099"/>
            <a:ext cx="1016000" cy="48380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Service</a:t>
            </a:r>
          </a:p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Access Control</a:t>
            </a:r>
          </a:p>
        </p:txBody>
      </p:sp>
      <p:sp>
        <p:nvSpPr>
          <p:cNvPr id="41" name="Rectangle 40"/>
          <p:cNvSpPr/>
          <p:nvPr/>
        </p:nvSpPr>
        <p:spPr>
          <a:xfrm>
            <a:off x="6154059" y="4787029"/>
            <a:ext cx="1016000" cy="48380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Data Access Control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6154059" y="5640864"/>
            <a:ext cx="1016000" cy="48380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Directory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7428981" y="2225524"/>
            <a:ext cx="1016000" cy="48380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Device Management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7428981" y="3067264"/>
            <a:ext cx="1016000" cy="48380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API Analytics</a:t>
            </a:r>
          </a:p>
        </p:txBody>
      </p:sp>
      <p:sp>
        <p:nvSpPr>
          <p:cNvPr id="45" name="Rectangle 44"/>
          <p:cNvSpPr/>
          <p:nvPr/>
        </p:nvSpPr>
        <p:spPr>
          <a:xfrm>
            <a:off x="7428981" y="3921099"/>
            <a:ext cx="1016000" cy="48380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Business</a:t>
            </a:r>
          </a:p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Analytics Monitor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7428981" y="4787029"/>
            <a:ext cx="1016000" cy="48380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Data Analytics</a:t>
            </a:r>
          </a:p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Big Data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7428981" y="5640864"/>
            <a:ext cx="1016000" cy="48380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Enterprise</a:t>
            </a:r>
          </a:p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Monitoring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3899067" y="3067264"/>
            <a:ext cx="3299542" cy="15335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API Gateway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3899066" y="3866214"/>
            <a:ext cx="1944913" cy="17090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>
                <a:solidFill>
                  <a:schemeClr val="tx1"/>
                </a:solidFill>
              </a:rPr>
              <a:t>Enterprise API Gateway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3899066" y="4739997"/>
            <a:ext cx="1944913" cy="20266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Data Services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3967107" y="5640864"/>
            <a:ext cx="421336" cy="21069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 smtClean="0">
                <a:solidFill>
                  <a:schemeClr val="tx1"/>
                </a:solidFill>
              </a:rPr>
              <a:t>SAP</a:t>
            </a:r>
            <a:endParaRPr lang="en-US" sz="700" dirty="0">
              <a:solidFill>
                <a:schemeClr val="tx1"/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4924352" y="2225524"/>
            <a:ext cx="919627" cy="48380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Portal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6157047" y="2489993"/>
            <a:ext cx="1016000" cy="20263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Web Access </a:t>
            </a:r>
            <a:r>
              <a:rPr lang="en-US" sz="900" dirty="0" err="1" smtClean="0">
                <a:solidFill>
                  <a:schemeClr val="tx1"/>
                </a:solidFill>
              </a:rPr>
              <a:t>Mgt</a:t>
            </a: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3902054" y="3300424"/>
            <a:ext cx="1944913" cy="17669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 smtClean="0">
                <a:solidFill>
                  <a:schemeClr val="tx1"/>
                </a:solidFill>
              </a:rPr>
              <a:t>MBaaS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6157047" y="3300425"/>
            <a:ext cx="1041561" cy="17668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OAuth2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3902055" y="4075314"/>
            <a:ext cx="913649" cy="2091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dirty="0" smtClean="0">
                <a:solidFill>
                  <a:schemeClr val="tx1"/>
                </a:solidFill>
              </a:rPr>
              <a:t>Orchestration</a:t>
            </a:r>
            <a:endParaRPr lang="en-US" sz="600" dirty="0">
              <a:solidFill>
                <a:schemeClr val="tx1"/>
              </a:solidFill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4924352" y="4084465"/>
            <a:ext cx="916638" cy="19994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dirty="0" smtClean="0">
                <a:solidFill>
                  <a:schemeClr val="tx1"/>
                </a:solidFill>
              </a:rPr>
              <a:t>Workflow</a:t>
            </a:r>
            <a:endParaRPr lang="en-US" sz="600" dirty="0">
              <a:solidFill>
                <a:schemeClr val="tx1"/>
              </a:solidFill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3899066" y="4316773"/>
            <a:ext cx="916638" cy="2091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dirty="0" smtClean="0">
                <a:solidFill>
                  <a:schemeClr val="tx1"/>
                </a:solidFill>
              </a:rPr>
              <a:t>RT Stream </a:t>
            </a:r>
            <a:r>
              <a:rPr lang="en-US" sz="600" dirty="0" err="1" smtClean="0">
                <a:solidFill>
                  <a:schemeClr val="tx1"/>
                </a:solidFill>
              </a:rPr>
              <a:t>Proc</a:t>
            </a:r>
            <a:endParaRPr lang="en-US" sz="600" dirty="0">
              <a:solidFill>
                <a:schemeClr val="tx1"/>
              </a:solidFill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4930329" y="4307094"/>
            <a:ext cx="916638" cy="2091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dirty="0" smtClean="0">
                <a:solidFill>
                  <a:schemeClr val="tx1"/>
                </a:solidFill>
              </a:rPr>
              <a:t>ESB</a:t>
            </a:r>
            <a:endParaRPr lang="en-US" sz="600" dirty="0">
              <a:solidFill>
                <a:schemeClr val="tx1"/>
              </a:solidFill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3893630" y="4993731"/>
            <a:ext cx="1944913" cy="20266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Enterprise Cache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3961670" y="5887269"/>
            <a:ext cx="421336" cy="21069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 smtClean="0">
                <a:solidFill>
                  <a:schemeClr val="tx1"/>
                </a:solidFill>
              </a:rPr>
              <a:t>Oracle</a:t>
            </a:r>
            <a:endParaRPr lang="en-US" sz="700" dirty="0">
              <a:solidFill>
                <a:schemeClr val="tx1"/>
              </a:solidFill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4417051" y="5640864"/>
            <a:ext cx="421336" cy="21069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 smtClean="0">
                <a:solidFill>
                  <a:schemeClr val="tx1"/>
                </a:solidFill>
              </a:rPr>
              <a:t>MF</a:t>
            </a:r>
            <a:endParaRPr lang="en-US" sz="700" dirty="0">
              <a:solidFill>
                <a:schemeClr val="tx1"/>
              </a:solidFill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4422031" y="5883984"/>
            <a:ext cx="421336" cy="21069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 smtClean="0">
                <a:solidFill>
                  <a:schemeClr val="tx1"/>
                </a:solidFill>
              </a:rPr>
              <a:t>CICS</a:t>
            </a:r>
            <a:endParaRPr lang="en-US" sz="700" dirty="0">
              <a:solidFill>
                <a:schemeClr val="tx1"/>
              </a:solidFill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4864291" y="5645844"/>
            <a:ext cx="421336" cy="21069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 err="1" smtClean="0">
                <a:solidFill>
                  <a:schemeClr val="tx1"/>
                </a:solidFill>
              </a:rPr>
              <a:t>P’Soft</a:t>
            </a:r>
            <a:endParaRPr lang="en-US" sz="700" dirty="0">
              <a:solidFill>
                <a:schemeClr val="tx1"/>
              </a:solidFill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4869271" y="5888964"/>
            <a:ext cx="421336" cy="21069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 smtClean="0">
                <a:solidFill>
                  <a:schemeClr val="tx1"/>
                </a:solidFill>
              </a:rPr>
              <a:t>IBM</a:t>
            </a:r>
            <a:endParaRPr lang="en-US" sz="700" dirty="0">
              <a:solidFill>
                <a:schemeClr val="tx1"/>
              </a:solidFill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5311531" y="5650824"/>
            <a:ext cx="421336" cy="21069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 smtClean="0">
                <a:solidFill>
                  <a:schemeClr val="tx1"/>
                </a:solidFill>
              </a:rPr>
              <a:t>Legacy</a:t>
            </a:r>
            <a:endParaRPr lang="en-US" sz="700" dirty="0">
              <a:solidFill>
                <a:schemeClr val="tx1"/>
              </a:solidFill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5316511" y="5893944"/>
            <a:ext cx="421336" cy="21069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 smtClean="0">
                <a:solidFill>
                  <a:schemeClr val="tx1"/>
                </a:solidFill>
              </a:rPr>
              <a:t>CRM</a:t>
            </a:r>
            <a:endParaRPr lang="en-US" sz="700" dirty="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0616" y="1445498"/>
            <a:ext cx="602798" cy="602798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5933" y="1536762"/>
            <a:ext cx="499776" cy="499776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6680" y="1419864"/>
            <a:ext cx="638078" cy="640927"/>
          </a:xfrm>
          <a:prstGeom prst="rect">
            <a:avLst/>
          </a:prstGeom>
        </p:spPr>
      </p:pic>
      <p:pic>
        <p:nvPicPr>
          <p:cNvPr id="71" name="Picture 7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3245" y="1445498"/>
            <a:ext cx="591040" cy="591040"/>
          </a:xfrm>
          <a:prstGeom prst="rect">
            <a:avLst/>
          </a:prstGeom>
        </p:spPr>
      </p:pic>
      <p:pic>
        <p:nvPicPr>
          <p:cNvPr id="72" name="Picture 7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08589" y="1452543"/>
            <a:ext cx="544641" cy="544641"/>
          </a:xfrm>
          <a:prstGeom prst="rect">
            <a:avLst/>
          </a:prstGeom>
        </p:spPr>
      </p:pic>
      <p:pic>
        <p:nvPicPr>
          <p:cNvPr id="73" name="Picture 7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06934" y="1550163"/>
            <a:ext cx="486375" cy="486375"/>
          </a:xfrm>
          <a:prstGeom prst="rect">
            <a:avLst/>
          </a:prstGeom>
        </p:spPr>
      </p:pic>
      <p:sp>
        <p:nvSpPr>
          <p:cNvPr id="74" name="Rectangle 73"/>
          <p:cNvSpPr/>
          <p:nvPr/>
        </p:nvSpPr>
        <p:spPr>
          <a:xfrm>
            <a:off x="3902055" y="5247465"/>
            <a:ext cx="1944913" cy="20266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Adapter Layer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75" name="Title 74"/>
          <p:cNvSpPr>
            <a:spLocks noGrp="1"/>
          </p:cNvSpPr>
          <p:nvPr>
            <p:ph type="title"/>
          </p:nvPr>
        </p:nvSpPr>
        <p:spPr>
          <a:xfrm>
            <a:off x="457200" y="133542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sz="2800" dirty="0" smtClean="0"/>
              <a:t>End-to-End Architecture and Functional Requirements</a:t>
            </a:r>
            <a:br>
              <a:rPr lang="en-US" sz="2800" dirty="0" smtClean="0"/>
            </a:br>
            <a:r>
              <a:rPr lang="en-US" sz="2800" dirty="0" smtClean="0"/>
              <a:t>for a Connected Business</a:t>
            </a:r>
            <a:br>
              <a:rPr lang="en-US" sz="2800" dirty="0" smtClean="0"/>
            </a:b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8469866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Running your SOA like a Web startup</a:t>
            </a: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8008"/>
          <a:stretch/>
        </p:blipFill>
        <p:spPr>
          <a:xfrm>
            <a:off x="1780829" y="1239938"/>
            <a:ext cx="5163889" cy="493189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60895" y="6485472"/>
            <a:ext cx="84831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alisto MT"/>
                <a:cs typeface="Calisto MT"/>
                <a:hlinkClick r:id="rId3"/>
              </a:rPr>
              <a:t>http://www.zdnet.com/blog/hinchcliffe/running-your-soa-like-a-web-startup/</a:t>
            </a:r>
            <a:r>
              <a:rPr lang="en-US" dirty="0" smtClean="0">
                <a:latin typeface="Calisto MT"/>
                <a:cs typeface="Calisto MT"/>
                <a:hlinkClick r:id="rId3"/>
              </a:rPr>
              <a:t>525</a:t>
            </a:r>
            <a:r>
              <a:rPr lang="en-US" dirty="0" smtClean="0">
                <a:latin typeface="Calisto MT"/>
                <a:cs typeface="Calisto MT"/>
              </a:rPr>
              <a:t> </a:t>
            </a:r>
            <a:endParaRPr lang="en-US" dirty="0">
              <a:latin typeface="Calisto MT"/>
              <a:cs typeface="Calisto MT"/>
            </a:endParaRPr>
          </a:p>
        </p:txBody>
      </p:sp>
    </p:spTree>
    <p:extLst>
      <p:ext uri="{BB962C8B-B14F-4D97-AF65-F5344CB8AC3E}">
        <p14:creationId xmlns:p14="http://schemas.microsoft.com/office/powerpoint/2010/main" val="6029714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An API</a:t>
            </a:r>
            <a:r>
              <a:rPr lang="en-US" dirty="0"/>
              <a:t> is a business capability delivered over the Internet to internal or external consumers</a:t>
            </a:r>
          </a:p>
          <a:p>
            <a:pPr lvl="1"/>
            <a:r>
              <a:rPr lang="en-US" dirty="0"/>
              <a:t>Network accessible function </a:t>
            </a:r>
          </a:p>
          <a:p>
            <a:pPr lvl="1"/>
            <a:r>
              <a:rPr lang="en-US" dirty="0"/>
              <a:t>Available using standard web protocols</a:t>
            </a:r>
          </a:p>
          <a:p>
            <a:pPr lvl="1"/>
            <a:r>
              <a:rPr lang="en-US" dirty="0"/>
              <a:t>With well-defined interfaces</a:t>
            </a:r>
          </a:p>
          <a:p>
            <a:pPr lvl="1"/>
            <a:r>
              <a:rPr lang="en-US" dirty="0"/>
              <a:t>Designed for access by third-parties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71057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What is different from an API and a Service?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Publishing your API in a Portal </a:t>
            </a:r>
          </a:p>
          <a:p>
            <a:r>
              <a:rPr lang="en-US" dirty="0" smtClean="0"/>
              <a:t>Expecting people to use it without them having to meet with you</a:t>
            </a:r>
          </a:p>
          <a:p>
            <a:r>
              <a:rPr lang="en-US" dirty="0" smtClean="0"/>
              <a:t>Making it easy to consume (JSON? Ready built clients in </a:t>
            </a:r>
            <a:r>
              <a:rPr lang="en-US" dirty="0" err="1" smtClean="0"/>
              <a:t>Github</a:t>
            </a:r>
            <a:r>
              <a:rPr lang="en-US" dirty="0" smtClean="0"/>
              <a:t>?)</a:t>
            </a:r>
          </a:p>
          <a:p>
            <a:r>
              <a:rPr lang="en-US" dirty="0" smtClean="0"/>
              <a:t>Governance</a:t>
            </a:r>
          </a:p>
          <a:p>
            <a:pPr lvl="1"/>
            <a:r>
              <a:rPr lang="en-US" dirty="0" smtClean="0"/>
              <a:t>Caring who uses it</a:t>
            </a:r>
          </a:p>
          <a:p>
            <a:pPr lvl="1"/>
            <a:r>
              <a:rPr lang="en-US" dirty="0" smtClean="0"/>
              <a:t>Letting them know when you version it</a:t>
            </a:r>
          </a:p>
          <a:p>
            <a:pPr lvl="1"/>
            <a:r>
              <a:rPr lang="en-US" dirty="0" smtClean="0"/>
              <a:t>Meeting an SLA</a:t>
            </a:r>
          </a:p>
        </p:txBody>
      </p:sp>
    </p:spTree>
    <p:extLst>
      <p:ext uri="{BB962C8B-B14F-4D97-AF65-F5344CB8AC3E}">
        <p14:creationId xmlns:p14="http://schemas.microsoft.com/office/powerpoint/2010/main" val="40473276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API technologies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json</a:t>
            </a:r>
            <a:r>
              <a:rPr lang="en-US" dirty="0" smtClean="0"/>
              <a:t> / rest</a:t>
            </a:r>
          </a:p>
          <a:p>
            <a:r>
              <a:rPr lang="en-US" dirty="0" smtClean="0"/>
              <a:t>OAuth / OAuth2 keys</a:t>
            </a:r>
          </a:p>
          <a:p>
            <a:r>
              <a:rPr lang="en-US" dirty="0" smtClean="0"/>
              <a:t>SLA management</a:t>
            </a:r>
          </a:p>
          <a:p>
            <a:r>
              <a:rPr lang="en-US" dirty="0" smtClean="0"/>
              <a:t>API portal / API Store</a:t>
            </a:r>
          </a:p>
          <a:p>
            <a:pPr lvl="1"/>
            <a:r>
              <a:rPr lang="en-US" dirty="0" smtClean="0"/>
              <a:t>Catalogue, subscription/purchase</a:t>
            </a:r>
          </a:p>
          <a:p>
            <a:pPr lvl="1"/>
            <a:r>
              <a:rPr lang="en-US" dirty="0" smtClean="0"/>
              <a:t>Monetization</a:t>
            </a:r>
          </a:p>
          <a:p>
            <a:pPr lvl="1"/>
            <a:r>
              <a:rPr lang="en-US" dirty="0" smtClean="0"/>
              <a:t>Forum, Ratings, Social</a:t>
            </a:r>
          </a:p>
          <a:p>
            <a:r>
              <a:rPr lang="en-US" dirty="0" smtClean="0"/>
              <a:t>Analytics</a:t>
            </a:r>
          </a:p>
        </p:txBody>
      </p:sp>
    </p:spTree>
    <p:extLst>
      <p:ext uri="{BB962C8B-B14F-4D97-AF65-F5344CB8AC3E}">
        <p14:creationId xmlns:p14="http://schemas.microsoft.com/office/powerpoint/2010/main" val="42032043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6900" y="2006600"/>
            <a:ext cx="2857500" cy="284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4553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High volume </a:t>
            </a:r>
            <a:r>
              <a:rPr lang="en-US" dirty="0"/>
              <a:t>i</a:t>
            </a:r>
            <a:r>
              <a:rPr lang="en-US" dirty="0" smtClean="0"/>
              <a:t>ntegration @ eBay</a:t>
            </a:r>
            <a:endParaRPr lang="en-US" dirty="0"/>
          </a:p>
        </p:txBody>
      </p:sp>
      <p:grpSp>
        <p:nvGrpSpPr>
          <p:cNvPr id="4" name="Group 7"/>
          <p:cNvGrpSpPr>
            <a:grpSpLocks/>
          </p:cNvGrpSpPr>
          <p:nvPr/>
        </p:nvGrpSpPr>
        <p:grpSpPr bwMode="auto">
          <a:xfrm>
            <a:off x="1" y="1189038"/>
            <a:ext cx="9068404" cy="5367689"/>
            <a:chOff x="0" y="1043533"/>
            <a:chExt cx="10080625" cy="596659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043533"/>
              <a:ext cx="10080625" cy="59665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Rectangle 5"/>
            <p:cNvSpPr>
              <a:spLocks noChangeArrowheads="1"/>
            </p:cNvSpPr>
            <p:nvPr/>
          </p:nvSpPr>
          <p:spPr bwMode="auto">
            <a:xfrm>
              <a:off x="287784" y="1043533"/>
              <a:ext cx="576064" cy="28803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defTabSz="457200"/>
              <a:endParaRPr lang="en-US">
                <a:solidFill>
                  <a:schemeClr val="bg1"/>
                </a:solidFill>
                <a:latin typeface="Calibri" charset="0"/>
              </a:endParaRPr>
            </a:p>
          </p:txBody>
        </p:sp>
        <p:sp>
          <p:nvSpPr>
            <p:cNvPr id="7" name="Rectangle 6"/>
            <p:cNvSpPr>
              <a:spLocks noChangeArrowheads="1"/>
            </p:cNvSpPr>
            <p:nvPr/>
          </p:nvSpPr>
          <p:spPr bwMode="auto">
            <a:xfrm>
              <a:off x="5256336" y="1115541"/>
              <a:ext cx="576064" cy="28803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defTabSz="457200"/>
              <a:endParaRPr lang="en-US">
                <a:solidFill>
                  <a:schemeClr val="bg1"/>
                </a:solidFill>
                <a:latin typeface="Calibri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218221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Standardized remote procedure call model proposed in the 90s by the Open Software Foundation (OSF)</a:t>
            </a:r>
          </a:p>
          <a:p>
            <a:r>
              <a:rPr lang="en-US" dirty="0" smtClean="0"/>
              <a:t>Didn’t succeed widely, except as part of Microsoft’s DCOM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84251820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Change in focus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ym typeface="Wingdings"/>
              </a:rPr>
              <a:t>Security, tokens, access control/entitlement</a:t>
            </a:r>
          </a:p>
          <a:p>
            <a:r>
              <a:rPr lang="en-US" dirty="0" smtClean="0">
                <a:sym typeface="Wingdings"/>
              </a:rPr>
              <a:t>Throttling, caching</a:t>
            </a:r>
          </a:p>
          <a:p>
            <a:r>
              <a:rPr lang="en-US" dirty="0" smtClean="0">
                <a:sym typeface="Wingdings"/>
              </a:rPr>
              <a:t>Latency and CPU usage</a:t>
            </a:r>
          </a:p>
          <a:p>
            <a:r>
              <a:rPr lang="en-US" dirty="0" smtClean="0">
                <a:sym typeface="Wingdings"/>
              </a:rPr>
              <a:t>Monitoring, BAM and CEP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06380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0"/>
            <a:ext cx="8834647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074583" y="6211669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n-US" dirty="0" smtClean="0"/>
              <a:t>Intel Xeon </a:t>
            </a:r>
            <a:r>
              <a:rPr lang="en-US" dirty="0"/>
              <a:t>CPU E5520 @ 2.27GHz, 4 Cores, 8192 KB Cache. 2 CPU system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15919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Rectangle 1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dirty="0" smtClean="0"/>
              <a:t>API management</a:t>
            </a:r>
          </a:p>
        </p:txBody>
      </p:sp>
      <p:pic>
        <p:nvPicPr>
          <p:cNvPr id="1229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604" y="1179901"/>
            <a:ext cx="7629022" cy="4972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98080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/>
              <a:t>Scalable analytics</a:t>
            </a: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6384" y="2277070"/>
            <a:ext cx="6057676" cy="39558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73" y="1178719"/>
            <a:ext cx="2661047" cy="17345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18436" name="Line 4"/>
          <p:cNvSpPr>
            <a:spLocks noChangeShapeType="1"/>
          </p:cNvSpPr>
          <p:nvPr/>
        </p:nvSpPr>
        <p:spPr bwMode="auto">
          <a:xfrm>
            <a:off x="1303734" y="3053953"/>
            <a:ext cx="1599531" cy="299145"/>
          </a:xfrm>
          <a:prstGeom prst="line">
            <a:avLst/>
          </a:prstGeom>
          <a:noFill/>
          <a:ln w="63500">
            <a:solidFill>
              <a:srgbClr val="808080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657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Cloud integration</a:t>
            </a:r>
            <a:endParaRPr lang="en-US" dirty="0"/>
          </a:p>
        </p:txBody>
      </p:sp>
      <p:sp>
        <p:nvSpPr>
          <p:cNvPr id="7" name="Cloud Callout 6"/>
          <p:cNvSpPr/>
          <p:nvPr/>
        </p:nvSpPr>
        <p:spPr>
          <a:xfrm>
            <a:off x="2556066" y="2259327"/>
            <a:ext cx="3741873" cy="2496243"/>
          </a:xfrm>
          <a:prstGeom prst="cloudCallout">
            <a:avLst>
              <a:gd name="adj1" fmla="val 4448"/>
              <a:gd name="adj2" fmla="val -4464"/>
            </a:avLst>
          </a:prstGeom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/>
          <a:lstStyle/>
          <a:p>
            <a:r>
              <a:rPr lang="en-US" sz="2400" dirty="0" smtClean="0"/>
              <a:t>ESB-as-a-Service</a:t>
            </a:r>
            <a:endParaRPr lang="en-US" sz="2400" dirty="0"/>
          </a:p>
        </p:txBody>
      </p:sp>
      <p:sp>
        <p:nvSpPr>
          <p:cNvPr id="9" name="Rounded Rectangle 8"/>
          <p:cNvSpPr/>
          <p:nvPr/>
        </p:nvSpPr>
        <p:spPr>
          <a:xfrm>
            <a:off x="7736359" y="3965136"/>
            <a:ext cx="1231078" cy="1541997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SAP</a:t>
            </a:r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7736359" y="1488328"/>
            <a:ext cx="1231078" cy="1541997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Database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6907000" y="1417638"/>
            <a:ext cx="388762" cy="4089495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 smtClean="0"/>
              <a:t>Cloud Service Gateway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920" y="1417638"/>
            <a:ext cx="1587500" cy="1587500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192096" y="3524563"/>
            <a:ext cx="2244145" cy="751563"/>
            <a:chOff x="311921" y="4755570"/>
            <a:chExt cx="2244145" cy="751563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3"/>
            <a:srcRect t="30871" r="21459" b="32079"/>
            <a:stretch/>
          </p:blipFill>
          <p:spPr>
            <a:xfrm>
              <a:off x="311921" y="4755570"/>
              <a:ext cx="2124320" cy="751563"/>
            </a:xfrm>
            <a:prstGeom prst="rect">
              <a:avLst/>
            </a:prstGeom>
          </p:spPr>
        </p:pic>
        <p:sp>
          <p:nvSpPr>
            <p:cNvPr id="15" name="Rectangle 14"/>
            <p:cNvSpPr/>
            <p:nvPr/>
          </p:nvSpPr>
          <p:spPr>
            <a:xfrm>
              <a:off x="1451377" y="5222058"/>
              <a:ext cx="1104689" cy="285075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FF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941" y="4276126"/>
            <a:ext cx="20193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9966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Cloud integration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58782"/>
            <a:ext cx="8229600" cy="4525963"/>
          </a:xfrm>
        </p:spPr>
        <p:txBody>
          <a:bodyPr/>
          <a:lstStyle/>
          <a:p>
            <a:r>
              <a:rPr lang="en-US" dirty="0" smtClean="0"/>
              <a:t>APIs are the right approach</a:t>
            </a:r>
          </a:p>
          <a:p>
            <a:pPr lvl="1"/>
            <a:r>
              <a:rPr lang="en-US" dirty="0" smtClean="0"/>
              <a:t>Use a “cloud gateway” to bridge into internal systems</a:t>
            </a:r>
          </a:p>
          <a:p>
            <a:r>
              <a:rPr lang="en-US" dirty="0" smtClean="0"/>
              <a:t>“Push-me pull-you” pattern</a:t>
            </a:r>
          </a:p>
          <a:p>
            <a:pPr lvl="1"/>
            <a:r>
              <a:rPr lang="en-US" dirty="0" smtClean="0"/>
              <a:t>Use an active ESB in the cloud </a:t>
            </a:r>
          </a:p>
          <a:p>
            <a:r>
              <a:rPr lang="en-US" dirty="0" smtClean="0"/>
              <a:t>Analytics</a:t>
            </a:r>
          </a:p>
          <a:p>
            <a:pPr lvl="1"/>
            <a:r>
              <a:rPr lang="en-US" dirty="0" smtClean="0"/>
              <a:t>See what is happening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79737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next?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Still a long way from canonical models</a:t>
            </a:r>
          </a:p>
          <a:p>
            <a:r>
              <a:rPr lang="en-US" dirty="0" smtClean="0"/>
              <a:t>Successful systems are using “</a:t>
            </a:r>
            <a:r>
              <a:rPr lang="en-US" dirty="0" err="1" smtClean="0"/>
              <a:t>soa</a:t>
            </a:r>
            <a:r>
              <a:rPr lang="en-US" dirty="0" smtClean="0"/>
              <a:t>” and “rest” at scale</a:t>
            </a:r>
          </a:p>
          <a:p>
            <a:pPr lvl="1"/>
            <a:r>
              <a:rPr lang="en-US" dirty="0" smtClean="0"/>
              <a:t>Architecture is more important than dogma</a:t>
            </a:r>
          </a:p>
          <a:p>
            <a:r>
              <a:rPr lang="en-US" dirty="0" smtClean="0"/>
              <a:t>Governance sounds boring but is key</a:t>
            </a:r>
          </a:p>
          <a:p>
            <a:r>
              <a:rPr lang="en-US" dirty="0" smtClean="0"/>
              <a:t>Applying monetization approaches and “</a:t>
            </a:r>
            <a:r>
              <a:rPr lang="en-US" smtClean="0"/>
              <a:t>API Economy” </a:t>
            </a:r>
            <a:r>
              <a:rPr lang="en-US" dirty="0" smtClean="0"/>
              <a:t>models</a:t>
            </a:r>
          </a:p>
          <a:p>
            <a:r>
              <a:rPr lang="en-US" dirty="0" smtClean="0"/>
              <a:t>Analytics and feedback loops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58843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Integration has evolved in some interesting ways</a:t>
            </a:r>
          </a:p>
          <a:p>
            <a:pPr lvl="1"/>
            <a:r>
              <a:rPr lang="en-US" dirty="0" err="1" smtClean="0"/>
              <a:t>Async</a:t>
            </a:r>
            <a:r>
              <a:rPr lang="en-US" dirty="0" smtClean="0"/>
              <a:t> messaging, EDA, APIs, High Volume</a:t>
            </a:r>
          </a:p>
          <a:p>
            <a:r>
              <a:rPr lang="en-US" dirty="0" smtClean="0"/>
              <a:t>Evolution isn’t monotonic</a:t>
            </a:r>
          </a:p>
          <a:p>
            <a:r>
              <a:rPr lang="en-US" dirty="0" smtClean="0"/>
              <a:t>Doing APIs right is about the mindset as much as the technology</a:t>
            </a:r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3958432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517570"/>
          </a:xfrm>
        </p:spPr>
        <p:txBody>
          <a:bodyPr>
            <a:noAutofit/>
          </a:bodyPr>
          <a:lstStyle/>
          <a:p>
            <a:r>
              <a:rPr lang="en-US" sz="41300" b="1" dirty="0" smtClean="0"/>
              <a:t>?</a:t>
            </a:r>
            <a:endParaRPr lang="en-US" sz="41300" b="1" dirty="0"/>
          </a:p>
        </p:txBody>
      </p:sp>
    </p:spTree>
    <p:extLst>
      <p:ext uri="{BB962C8B-B14F-4D97-AF65-F5344CB8AC3E}">
        <p14:creationId xmlns:p14="http://schemas.microsoft.com/office/powerpoint/2010/main" val="41131616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CORBA</a:t>
            </a:r>
            <a:br>
              <a:rPr lang="en-US" dirty="0" smtClean="0"/>
            </a:br>
            <a:r>
              <a:rPr lang="en-US" sz="2000" dirty="0" smtClean="0"/>
              <a:t>Common Object Request Broker Architecture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 attempt to move DCE like distributed computing into the OO world</a:t>
            </a:r>
          </a:p>
          <a:p>
            <a:r>
              <a:rPr lang="en-US" dirty="0" smtClean="0"/>
              <a:t>Object Management Group (OMG)</a:t>
            </a:r>
          </a:p>
          <a:p>
            <a:r>
              <a:rPr lang="en-US" dirty="0" smtClean="0"/>
              <a:t>Still in some use today</a:t>
            </a:r>
          </a:p>
          <a:p>
            <a:r>
              <a:rPr lang="en-US" dirty="0" smtClean="0"/>
              <a:t>Stagnated/Deprecated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2048" y="3446463"/>
            <a:ext cx="2674351" cy="267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8095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XML approach to replace CORBA/DCE, </a:t>
            </a:r>
            <a:r>
              <a:rPr lang="en-US" dirty="0" err="1" smtClean="0"/>
              <a:t>etc</a:t>
            </a:r>
            <a:endParaRPr lang="en-US" dirty="0" smtClean="0"/>
          </a:p>
          <a:p>
            <a:r>
              <a:rPr lang="en-US" dirty="0" smtClean="0"/>
              <a:t>Theoretically built to be transport independent and message oriented</a:t>
            </a:r>
          </a:p>
          <a:p>
            <a:r>
              <a:rPr lang="en-US" dirty="0" smtClean="0"/>
              <a:t>97% of the time used over HTTP in RPC model</a:t>
            </a:r>
          </a:p>
          <a:p>
            <a:r>
              <a:rPr lang="en-US" dirty="0" smtClean="0"/>
              <a:t>We will cover in much more detail later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19825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Representational State Transfer</a:t>
            </a:r>
          </a:p>
          <a:p>
            <a:pPr lvl="1"/>
            <a:r>
              <a:rPr lang="en-US" dirty="0" smtClean="0"/>
              <a:t>A model that influenced and was based on HTTP 1.1</a:t>
            </a:r>
          </a:p>
          <a:p>
            <a:r>
              <a:rPr lang="en-US" dirty="0" smtClean="0"/>
              <a:t>Web approach to distributed computing and integration</a:t>
            </a:r>
          </a:p>
          <a:p>
            <a:r>
              <a:rPr lang="en-US" dirty="0" smtClean="0"/>
              <a:t>We will cover in much more detail later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23293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generation RPC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Java RMI (Remote Method Invocation)</a:t>
            </a:r>
          </a:p>
          <a:p>
            <a:r>
              <a:rPr lang="en-US" dirty="0" smtClean="0"/>
              <a:t>Google Protocol Buffers </a:t>
            </a:r>
          </a:p>
          <a:p>
            <a:r>
              <a:rPr lang="en-US" dirty="0" smtClean="0"/>
              <a:t>Apache Thrift</a:t>
            </a:r>
          </a:p>
          <a:p>
            <a:r>
              <a:rPr lang="en-US" dirty="0" smtClean="0"/>
              <a:t>Apache Avro</a:t>
            </a:r>
          </a:p>
          <a:p>
            <a:r>
              <a:rPr lang="en-US" dirty="0" err="1" smtClean="0"/>
              <a:t>Kryo</a:t>
            </a:r>
            <a:r>
              <a:rPr lang="en-US" dirty="0" smtClean="0"/>
              <a:t> </a:t>
            </a:r>
            <a:r>
              <a:rPr lang="en-US" dirty="0" err="1" smtClean="0"/>
              <a:t>etc</a:t>
            </a:r>
            <a:endParaRPr lang="en-US" dirty="0" smtClean="0"/>
          </a:p>
          <a:p>
            <a:r>
              <a:rPr lang="en-US" dirty="0" smtClean="0"/>
              <a:t>Twitter’s Finagle</a:t>
            </a:r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68611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1462</TotalTime>
  <Words>1382</Words>
  <Application>Microsoft Macintosh PowerPoint</Application>
  <PresentationFormat>On-screen Show (4:3)</PresentationFormat>
  <Paragraphs>336</Paragraphs>
  <Slides>58</Slides>
  <Notes>7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0" baseType="lpstr">
      <vt:lpstr>Office Theme</vt:lpstr>
      <vt:lpstr>Bitmap Image</vt:lpstr>
      <vt:lpstr>The Evolution of Distributed Computing and Integration </vt:lpstr>
      <vt:lpstr>PowerPoint Presentation</vt:lpstr>
      <vt:lpstr>Distributed Computing</vt:lpstr>
      <vt:lpstr>Why is Distributed Computing important?</vt:lpstr>
      <vt:lpstr>DCE</vt:lpstr>
      <vt:lpstr>CORBA Common Object Request Broker Architecture</vt:lpstr>
      <vt:lpstr>SOAP</vt:lpstr>
      <vt:lpstr>REST</vt:lpstr>
      <vt:lpstr>Next generation RPC</vt:lpstr>
      <vt:lpstr>Integration</vt:lpstr>
      <vt:lpstr>Integration</vt:lpstr>
      <vt:lpstr>Integration points</vt:lpstr>
      <vt:lpstr>Tightly coupled</vt:lpstr>
      <vt:lpstr>Loose coupling</vt:lpstr>
      <vt:lpstr>“6 Degrees of Separation”</vt:lpstr>
      <vt:lpstr>Batch file transfer -  the cockroach of integration</vt:lpstr>
      <vt:lpstr>File transfer lives on</vt:lpstr>
      <vt:lpstr>EAI</vt:lpstr>
      <vt:lpstr>EAI hub</vt:lpstr>
      <vt:lpstr>Hub approach with an ESB</vt:lpstr>
      <vt:lpstr>“Message Oriented Middleware”</vt:lpstr>
      <vt:lpstr>MOM model</vt:lpstr>
      <vt:lpstr>Queued Transaction Processing</vt:lpstr>
      <vt:lpstr>AMQP</vt:lpstr>
      <vt:lpstr>AMQP</vt:lpstr>
      <vt:lpstr>MQTT</vt:lpstr>
      <vt:lpstr>Event Driven Architecture</vt:lpstr>
      <vt:lpstr>“Event Driven Architecture”</vt:lpstr>
      <vt:lpstr>EDA </vt:lpstr>
      <vt:lpstr>Feedback loops</vt:lpstr>
      <vt:lpstr>Solution</vt:lpstr>
      <vt:lpstr>Why did SOA evolve?</vt:lpstr>
      <vt:lpstr>Service </vt:lpstr>
      <vt:lpstr>SOA failures</vt:lpstr>
      <vt:lpstr>SOA failures</vt:lpstr>
      <vt:lpstr>SOA failures</vt:lpstr>
      <vt:lpstr>“soa” successes</vt:lpstr>
      <vt:lpstr>PowerPoint Presentation</vt:lpstr>
      <vt:lpstr>Why ESB/SOA model isn’t just EAI</vt:lpstr>
      <vt:lpstr>Web Services != SOA</vt:lpstr>
      <vt:lpstr>PowerPoint Presentation</vt:lpstr>
      <vt:lpstr>SOA</vt:lpstr>
      <vt:lpstr>End-to-End Architecture and Functional Requirements for a Connected Business </vt:lpstr>
      <vt:lpstr>Running your SOA like a Web startup</vt:lpstr>
      <vt:lpstr>API</vt:lpstr>
      <vt:lpstr>What is different from an API and a Service?</vt:lpstr>
      <vt:lpstr>Key API technologies</vt:lpstr>
      <vt:lpstr>PowerPoint Presentation</vt:lpstr>
      <vt:lpstr>High volume integration @ eBay</vt:lpstr>
      <vt:lpstr>Change in focus</vt:lpstr>
      <vt:lpstr>PowerPoint Presentation</vt:lpstr>
      <vt:lpstr>API management</vt:lpstr>
      <vt:lpstr>Scalable analytics</vt:lpstr>
      <vt:lpstr>Cloud integration</vt:lpstr>
      <vt:lpstr>Cloud integration</vt:lpstr>
      <vt:lpstr>What’s next?</vt:lpstr>
      <vt:lpstr>Summary</vt:lpstr>
      <vt:lpstr>?</vt:lpstr>
    </vt:vector>
  </TitlesOfParts>
  <Company>WSO2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Paul Fremantle</dc:creator>
  <cp:lastModifiedBy>Paul Fremantle</cp:lastModifiedBy>
  <cp:revision>211</cp:revision>
  <cp:lastPrinted>2012-12-18T09:22:31Z</cp:lastPrinted>
  <dcterms:created xsi:type="dcterms:W3CDTF">2012-03-07T10:41:54Z</dcterms:created>
  <dcterms:modified xsi:type="dcterms:W3CDTF">2014-11-21T09:01:10Z</dcterms:modified>
</cp:coreProperties>
</file>